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8" r:id="rId11"/>
    <p:sldId id="265" r:id="rId12"/>
    <p:sldId id="269" r:id="rId13"/>
    <p:sldId id="266" r:id="rId14"/>
    <p:sldId id="267"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9" autoAdjust="0"/>
    <p:restoredTop sz="94660"/>
  </p:normalViewPr>
  <p:slideViewPr>
    <p:cSldViewPr snapToGrid="0">
      <p:cViewPr varScale="1">
        <p:scale>
          <a:sx n="80" d="100"/>
          <a:sy n="80" d="100"/>
        </p:scale>
        <p:origin x="-566"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CA171F5-1DE7-48EF-ADC0-63421FB432A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5194684B-DBAE-471A-982A-E0C0A2DA39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C66C7746-8619-45CA-9D17-33EEC9276BB3}"/>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5" name="Нижний колонтитул 4">
            <a:extLst>
              <a:ext uri="{FF2B5EF4-FFF2-40B4-BE49-F238E27FC236}">
                <a16:creationId xmlns:a16="http://schemas.microsoft.com/office/drawing/2014/main" xmlns="" id="{29177480-A130-4043-9B4A-AF96FAB538E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7D5D188-BC70-40E3-888E-57EB7D97C8EE}"/>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393563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545F455-67FD-4A63-8797-79CEA616CF1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E0C5B10D-B68A-4DB2-B278-7A1A08BAE2C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086EDAA1-2135-43B8-A279-E819760B1FB6}"/>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5" name="Нижний колонтитул 4">
            <a:extLst>
              <a:ext uri="{FF2B5EF4-FFF2-40B4-BE49-F238E27FC236}">
                <a16:creationId xmlns:a16="http://schemas.microsoft.com/office/drawing/2014/main" xmlns="" id="{60DAAF29-1085-494C-8671-1E6CBE5015D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4B596930-5053-4046-95C9-68C3C1600748}"/>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3461207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7D7A25C6-CCE4-4B3D-BA72-8B9491E2EB9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580EA4E0-2BB8-4A1B-9C8E-F20EB5BF385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8E72567-BF34-48B8-8A84-7314DA78C426}"/>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5" name="Нижний колонтитул 4">
            <a:extLst>
              <a:ext uri="{FF2B5EF4-FFF2-40B4-BE49-F238E27FC236}">
                <a16:creationId xmlns:a16="http://schemas.microsoft.com/office/drawing/2014/main" xmlns="" id="{AE34E24B-126F-417A-8A18-AC89F882398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71F1A981-E8C6-436D-900F-2C96D7802090}"/>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230173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B2F91EE-BA64-44F2-88B6-F34A99740E2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303C5D8A-2583-4CFD-A2B2-020650F9983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72E27849-5850-4A83-A81D-77A5EA054377}"/>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5" name="Нижний колонтитул 4">
            <a:extLst>
              <a:ext uri="{FF2B5EF4-FFF2-40B4-BE49-F238E27FC236}">
                <a16:creationId xmlns:a16="http://schemas.microsoft.com/office/drawing/2014/main" xmlns="" id="{8D194FB5-200D-427C-95D6-E411FF6B3BA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AFAD4575-3605-49AF-B572-4B74CB43F51E}"/>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740858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AB316FF-77C2-4D45-88AA-34FBD9AB8AD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BF5D6695-C50C-4964-93FF-75F2488569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881A6304-8DE5-4086-A54A-6852E96EFDC8}"/>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5" name="Нижний колонтитул 4">
            <a:extLst>
              <a:ext uri="{FF2B5EF4-FFF2-40B4-BE49-F238E27FC236}">
                <a16:creationId xmlns:a16="http://schemas.microsoft.com/office/drawing/2014/main" xmlns="" id="{EF6E9FD2-77FA-4E22-9FA2-83E592ECF32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8A383C2-C48A-480A-A31A-01FD3CD74AC4}"/>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103769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527F02F-C1B0-498D-8BC7-3A68E4A729F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3DB49714-D402-48B2-B16F-02DD2C91C5E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938DCA5E-28AB-49AD-A5BD-CE7EF287305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377334DE-3652-492F-AA60-E8F74A634309}"/>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6" name="Нижний колонтитул 5">
            <a:extLst>
              <a:ext uri="{FF2B5EF4-FFF2-40B4-BE49-F238E27FC236}">
                <a16:creationId xmlns:a16="http://schemas.microsoft.com/office/drawing/2014/main" xmlns="" id="{70686F33-1B1C-4EE4-9748-B8453539C32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E245D470-707C-410E-903D-C4BB7660FF4B}"/>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16202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4560946-03E0-4EC3-90F3-BD739704A2D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3466988B-68B3-4875-B066-BB06F3AF9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23BEF8A1-8CC0-4095-BB48-38F7607BD95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8E21107D-66C0-4C63-ACF7-04E75B328F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D01AC807-2FEB-49F2-B47F-FCC7989219E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3390E4BE-6BC2-42EC-BB63-7C34B01719F3}"/>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8" name="Нижний колонтитул 7">
            <a:extLst>
              <a:ext uri="{FF2B5EF4-FFF2-40B4-BE49-F238E27FC236}">
                <a16:creationId xmlns:a16="http://schemas.microsoft.com/office/drawing/2014/main" xmlns="" id="{D99DC7A6-9A10-4734-8B3B-233CE47EE09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2B79FD2F-CCCF-4D46-A7A5-3DDA948635D5}"/>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198468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97D641A-E269-4836-960E-80509B11A88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963B3529-7ABA-44D2-9483-5E6FCCDE50DE}"/>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4" name="Нижний колонтитул 3">
            <a:extLst>
              <a:ext uri="{FF2B5EF4-FFF2-40B4-BE49-F238E27FC236}">
                <a16:creationId xmlns:a16="http://schemas.microsoft.com/office/drawing/2014/main" xmlns="" id="{C9DCA00C-2BA4-4C8A-BD1B-1F0F39192FB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7644DCC4-0506-4988-9C35-40FD6CBDC2D4}"/>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339542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BC2B973B-A24D-496F-8D9B-E512081584FA}"/>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3" name="Нижний колонтитул 2">
            <a:extLst>
              <a:ext uri="{FF2B5EF4-FFF2-40B4-BE49-F238E27FC236}">
                <a16:creationId xmlns:a16="http://schemas.microsoft.com/office/drawing/2014/main" xmlns="" id="{2839F78E-EE7E-492B-ADF1-18D4A6BF67E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16B338CE-0BEA-4DBB-A774-F6CB94016ABF}"/>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1221441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DA0AD92-3CF2-412F-AABF-3F8FFF46083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EED8CABB-FD3B-4D1F-A839-4335F18ECF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18822210-79A0-44A1-B587-889757A5B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31BD3491-01B6-4B13-8985-25CBA6C7A349}"/>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6" name="Нижний колонтитул 5">
            <a:extLst>
              <a:ext uri="{FF2B5EF4-FFF2-40B4-BE49-F238E27FC236}">
                <a16:creationId xmlns:a16="http://schemas.microsoft.com/office/drawing/2014/main" xmlns="" id="{2C57B2B2-C690-435F-A850-365A451E25F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ABEF9CBF-336C-43D0-A1D5-E83A082CBED1}"/>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2313986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57AE1E0-004A-454C-ACB0-83C4DF5839E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CFA0C2FE-4CE4-4501-AA15-4B7C9BFBA4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4267AE93-BFB9-4159-8AAF-CBBFC0574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435DFF54-2C34-41D5-A1AF-74BB077F40D4}"/>
              </a:ext>
            </a:extLst>
          </p:cNvPr>
          <p:cNvSpPr>
            <a:spLocks noGrp="1"/>
          </p:cNvSpPr>
          <p:nvPr>
            <p:ph type="dt" sz="half" idx="10"/>
          </p:nvPr>
        </p:nvSpPr>
        <p:spPr/>
        <p:txBody>
          <a:bodyPr/>
          <a:lstStyle/>
          <a:p>
            <a:fld id="{261055DF-8EBF-4A3E-A06B-03F24453A200}" type="datetimeFigureOut">
              <a:rPr lang="ru-RU" smtClean="0"/>
              <a:t>08.04.2025</a:t>
            </a:fld>
            <a:endParaRPr lang="ru-RU"/>
          </a:p>
        </p:txBody>
      </p:sp>
      <p:sp>
        <p:nvSpPr>
          <p:cNvPr id="6" name="Нижний колонтитул 5">
            <a:extLst>
              <a:ext uri="{FF2B5EF4-FFF2-40B4-BE49-F238E27FC236}">
                <a16:creationId xmlns:a16="http://schemas.microsoft.com/office/drawing/2014/main" xmlns="" id="{A5F25AB4-344E-4ACA-91B6-811371C7CB4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600B3AB2-FDB3-4701-AD6F-427CDEF6655E}"/>
              </a:ext>
            </a:extLst>
          </p:cNvPr>
          <p:cNvSpPr>
            <a:spLocks noGrp="1"/>
          </p:cNvSpPr>
          <p:nvPr>
            <p:ph type="sldNum" sz="quarter" idx="12"/>
          </p:nvPr>
        </p:nvSpPr>
        <p:spPr/>
        <p:txBody>
          <a:bodyPr/>
          <a:lstStyle/>
          <a:p>
            <a:fld id="{B9D1184D-42F0-419E-9485-C3BA8E8A03E7}" type="slidenum">
              <a:rPr lang="ru-RU" smtClean="0"/>
              <a:t>‹#›</a:t>
            </a:fld>
            <a:endParaRPr lang="ru-RU"/>
          </a:p>
        </p:txBody>
      </p:sp>
    </p:spTree>
    <p:extLst>
      <p:ext uri="{BB962C8B-B14F-4D97-AF65-F5344CB8AC3E}">
        <p14:creationId xmlns:p14="http://schemas.microsoft.com/office/powerpoint/2010/main" val="2166850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4F5BEAB-28BC-4C0E-AB5D-D9D85759C0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86F694E3-263A-4A26-908E-02E967136F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4D1199B-6837-4A39-A8F7-E0E563027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055DF-8EBF-4A3E-A06B-03F24453A200}" type="datetimeFigureOut">
              <a:rPr lang="ru-RU" smtClean="0"/>
              <a:t>08.04.2025</a:t>
            </a:fld>
            <a:endParaRPr lang="ru-RU"/>
          </a:p>
        </p:txBody>
      </p:sp>
      <p:sp>
        <p:nvSpPr>
          <p:cNvPr id="5" name="Нижний колонтитул 4">
            <a:extLst>
              <a:ext uri="{FF2B5EF4-FFF2-40B4-BE49-F238E27FC236}">
                <a16:creationId xmlns:a16="http://schemas.microsoft.com/office/drawing/2014/main" xmlns="" id="{A7672E34-07DA-4CA1-A1B2-C7E235F47C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B5D5B74C-1220-49FD-9206-226AD6E98F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1184D-42F0-419E-9485-C3BA8E8A03E7}" type="slidenum">
              <a:rPr lang="ru-RU" smtClean="0"/>
              <a:t>‹#›</a:t>
            </a:fld>
            <a:endParaRPr lang="ru-RU"/>
          </a:p>
        </p:txBody>
      </p:sp>
    </p:spTree>
    <p:extLst>
      <p:ext uri="{BB962C8B-B14F-4D97-AF65-F5344CB8AC3E}">
        <p14:creationId xmlns:p14="http://schemas.microsoft.com/office/powerpoint/2010/main" val="1287759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url?q=https://vk.com/away.php?to%3Dhttps%3A%2F%2Fwww.youtube.com%2Fwatch%3Fv%3D2T53xoDQO7g%26cc_key%3D&amp;sa=D&amp;source=editors&amp;ust=1638980138390000&amp;usg=AOvVaw06pCclCDNOjoHndNCR1t9W"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q=https://vk.com/away.php?to%3Dhttps%3A%2F%2Fwww.youtube.com%2Fwatch%3Fv%3DjV3wATkTK9M%26feature%3Dyoutu.be%26cc_key%3D&amp;sa=D&amp;source=editors&amp;ust=1638980138391000&amp;usg=AOvVaw23GNjv1k2kJJap8B-YOiHZ"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hyperlink" Target="https://www.google.com/url?q=https://vk.com/away.php?to%3Dhttps%3A%2F%2Fwww.youtube.com%2Fwatch%3Fv%3DL_u41RJdX3Y%26cc_key%3D&amp;sa=D&amp;source=editors&amp;ust=1638980138391000&amp;usg=AOvVaw3LlrfQz5mLGjRNOxR0Qe37"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A111EAC4-5C03-491D-ABE7-57F51605F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00325"/>
            <a:ext cx="11734800" cy="4095750"/>
          </a:xfrm>
          <a:prstGeom prst="rect">
            <a:avLst/>
          </a:prstGeom>
        </p:spPr>
      </p:pic>
      <p:sp>
        <p:nvSpPr>
          <p:cNvPr id="6" name="Заголовок 5">
            <a:extLst>
              <a:ext uri="{FF2B5EF4-FFF2-40B4-BE49-F238E27FC236}">
                <a16:creationId xmlns:a16="http://schemas.microsoft.com/office/drawing/2014/main" xmlns="" id="{2EEB48CD-6C33-48FD-A4FB-5350A7454448}"/>
              </a:ext>
            </a:extLst>
          </p:cNvPr>
          <p:cNvSpPr>
            <a:spLocks noGrp="1"/>
          </p:cNvSpPr>
          <p:nvPr>
            <p:ph type="title"/>
          </p:nvPr>
        </p:nvSpPr>
        <p:spPr>
          <a:xfrm>
            <a:off x="200026" y="365125"/>
            <a:ext cx="11534774" cy="1930399"/>
          </a:xfrm>
        </p:spPr>
        <p:txBody>
          <a:bodyPr>
            <a:noAutofit/>
          </a:bodyPr>
          <a:lstStyle/>
          <a:p>
            <a:r>
              <a:rPr lang="ru-RU" sz="4000" b="0" i="0" dirty="0">
                <a:solidFill>
                  <a:srgbClr val="00B050"/>
                </a:solidFill>
                <a:effectLst/>
                <a:latin typeface="-apple-system"/>
              </a:rPr>
              <a:t>Уважаемые родители! </a:t>
            </a:r>
            <a:r>
              <a:rPr lang="ru-RU" sz="4000" b="0" i="0" dirty="0" smtClean="0">
                <a:solidFill>
                  <a:srgbClr val="00B050"/>
                </a:solidFill>
                <a:effectLst/>
                <a:latin typeface="-apple-system"/>
              </a:rPr>
              <a:t>Представляем </a:t>
            </a:r>
            <a:r>
              <a:rPr lang="ru-RU" sz="4000" b="0" i="0" dirty="0">
                <a:solidFill>
                  <a:srgbClr val="00B050"/>
                </a:solidFill>
                <a:effectLst/>
                <a:latin typeface="-apple-system"/>
              </a:rPr>
              <a:t>вашему вниманию электронный образовательный маршрут на тему «Опытно-</a:t>
            </a:r>
            <a:r>
              <a:rPr lang="ru-RU" sz="4000" b="0" i="0" dirty="0" err="1">
                <a:solidFill>
                  <a:srgbClr val="00B050"/>
                </a:solidFill>
                <a:effectLst/>
                <a:latin typeface="-apple-system"/>
              </a:rPr>
              <a:t>эксперительная</a:t>
            </a:r>
            <a:r>
              <a:rPr lang="ru-RU" sz="4000" b="0" i="0" dirty="0">
                <a:solidFill>
                  <a:srgbClr val="00B050"/>
                </a:solidFill>
                <a:effectLst/>
                <a:latin typeface="-apple-system"/>
              </a:rPr>
              <a:t> деятельность для детей 3-4 лет.</a:t>
            </a:r>
            <a:endParaRPr lang="ru-RU" sz="4000" dirty="0">
              <a:solidFill>
                <a:srgbClr val="00B050"/>
              </a:solidFill>
            </a:endParaRPr>
          </a:p>
        </p:txBody>
      </p:sp>
      <p:pic>
        <p:nvPicPr>
          <p:cNvPr id="2" name="nukadeti.ru_-_ulybka">
            <a:hlinkClick r:id="" action="ppaction://media"/>
            <a:extLst>
              <a:ext uri="{FF2B5EF4-FFF2-40B4-BE49-F238E27FC236}">
                <a16:creationId xmlns:a16="http://schemas.microsoft.com/office/drawing/2014/main" xmlns="" id="{33F9B1DD-AA77-4716-BD53-A2882F614A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6208712"/>
            <a:ext cx="487363" cy="487363"/>
          </a:xfrm>
          <a:prstGeom prst="rect">
            <a:avLst/>
          </a:prstGeom>
        </p:spPr>
      </p:pic>
    </p:spTree>
    <p:extLst>
      <p:ext uri="{BB962C8B-B14F-4D97-AF65-F5344CB8AC3E}">
        <p14:creationId xmlns:p14="http://schemas.microsoft.com/office/powerpoint/2010/main" val="23007945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23428">
        <p15:prstTrans prst="airplane"/>
      </p:transition>
    </mc:Choice>
    <mc:Fallback>
      <p:transition spd="slow" advTm="1234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anim calcmode="lin" valueType="num">
                                      <p:cBhvr>
                                        <p:cTn id="12" dur="2000" fill="hold"/>
                                        <p:tgtEl>
                                          <p:spTgt spid="3"/>
                                        </p:tgtEl>
                                        <p:attrNameLst>
                                          <p:attrName>ppt_w</p:attrName>
                                        </p:attrNameLst>
                                      </p:cBhvr>
                                      <p:tavLst>
                                        <p:tav tm="0" fmla="#ppt_w*sin(2.5*pi*$)">
                                          <p:val>
                                            <p:fltVal val="0"/>
                                          </p:val>
                                        </p:tav>
                                        <p:tav tm="100000">
                                          <p:val>
                                            <p:fltVal val="1"/>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997BF4C8-288C-4AFE-9F90-03BD40B90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Рисунок 4">
            <a:extLst>
              <a:ext uri="{FF2B5EF4-FFF2-40B4-BE49-F238E27FC236}">
                <a16:creationId xmlns:a16="http://schemas.microsoft.com/office/drawing/2014/main" xmlns="" id="{640987C1-5441-465B-B74C-AF575A605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2221" y="1828799"/>
            <a:ext cx="3783724" cy="3610303"/>
          </a:xfrm>
          <a:prstGeom prst="rect">
            <a:avLst/>
          </a:prstGeom>
        </p:spPr>
      </p:pic>
      <p:pic>
        <p:nvPicPr>
          <p:cNvPr id="7" name="Рисунок 6">
            <a:extLst>
              <a:ext uri="{FF2B5EF4-FFF2-40B4-BE49-F238E27FC236}">
                <a16:creationId xmlns:a16="http://schemas.microsoft.com/office/drawing/2014/main" xmlns="" id="{318108F5-ED15-415E-9150-DC4951E3A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6304" y="2017986"/>
            <a:ext cx="3783724" cy="3421116"/>
          </a:xfrm>
          <a:prstGeom prst="rect">
            <a:avLst/>
          </a:prstGeom>
        </p:spPr>
      </p:pic>
    </p:spTree>
    <p:extLst>
      <p:ext uri="{BB962C8B-B14F-4D97-AF65-F5344CB8AC3E}">
        <p14:creationId xmlns:p14="http://schemas.microsoft.com/office/powerpoint/2010/main" val="13757671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D829F341-A273-4EEB-BB92-5EF64B15CB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Заголовок 1">
            <a:extLst>
              <a:ext uri="{FF2B5EF4-FFF2-40B4-BE49-F238E27FC236}">
                <a16:creationId xmlns:a16="http://schemas.microsoft.com/office/drawing/2014/main" xmlns="" id="{4663F900-2455-41BB-907C-913EE38A5F7F}"/>
              </a:ext>
            </a:extLst>
          </p:cNvPr>
          <p:cNvSpPr>
            <a:spLocks noGrp="1"/>
          </p:cNvSpPr>
          <p:nvPr>
            <p:ph type="title"/>
          </p:nvPr>
        </p:nvSpPr>
        <p:spPr>
          <a:xfrm>
            <a:off x="2924174" y="1123950"/>
            <a:ext cx="4667251" cy="4038600"/>
          </a:xfrm>
        </p:spPr>
        <p:txBody>
          <a:bodyPr/>
          <a:lstStyle/>
          <a:p>
            <a:r>
              <a:rPr lang="ru-RU" sz="2000" b="1" i="0" dirty="0">
                <a:solidFill>
                  <a:srgbClr val="0070C0"/>
                </a:solidFill>
                <a:effectLst/>
                <a:latin typeface="Times New Roman" panose="02020603050405020304" pitchFamily="18" charset="0"/>
              </a:rPr>
              <a:t>«Танцующая фольга»</a:t>
            </a:r>
            <a:r>
              <a:rPr lang="ru-RU" sz="2000" b="0" i="0" dirty="0">
                <a:solidFill>
                  <a:srgbClr val="0070C0"/>
                </a:solidFill>
                <a:effectLst/>
                <a:latin typeface="Calibri" panose="020F0502020204030204" pitchFamily="34" charset="0"/>
              </a:rPr>
              <a:t/>
            </a:r>
            <a:br>
              <a:rPr lang="ru-RU" sz="2000" b="0" i="0" dirty="0">
                <a:solidFill>
                  <a:srgbClr val="0070C0"/>
                </a:solidFill>
                <a:effectLst/>
                <a:latin typeface="Calibri" panose="020F0502020204030204" pitchFamily="34" charset="0"/>
              </a:rPr>
            </a:br>
            <a:r>
              <a:rPr lang="ru-RU" sz="2000" b="0" i="0" u="none" strike="noStrike" dirty="0">
                <a:solidFill>
                  <a:srgbClr val="0070C0"/>
                </a:solidFill>
                <a:effectLst/>
                <a:latin typeface="Times New Roman" panose="02020603050405020304" pitchFamily="18" charset="0"/>
              </a:rPr>
              <a:t>Нарежьте алюминиевую фольгу (блестящую обертку от шоколада или конфет) очень узкими и длинными полосками. Проведите расческой по своим волосам, а затем поднесите ее вплотную к отрезкам. Полоски начнут "танцевать". Это притягиваются друг к другу положительные и отрицательные электрические заряды.</a:t>
            </a:r>
            <a:r>
              <a:rPr lang="ru-RU" sz="1800" b="0" i="0" dirty="0">
                <a:solidFill>
                  <a:srgbClr val="000000"/>
                </a:solidFill>
                <a:effectLst/>
                <a:latin typeface="Calibri" panose="020F0502020204030204" pitchFamily="34" charset="0"/>
              </a:rPr>
              <a:t/>
            </a:r>
            <a:br>
              <a:rPr lang="ru-RU" sz="1800" b="0" i="0" dirty="0">
                <a:solidFill>
                  <a:srgbClr val="000000"/>
                </a:solidFill>
                <a:effectLst/>
                <a:latin typeface="Calibri" panose="020F0502020204030204" pitchFamily="34" charset="0"/>
              </a:rPr>
            </a:br>
            <a:endParaRPr lang="ru-RU" dirty="0"/>
          </a:p>
        </p:txBody>
      </p:sp>
    </p:spTree>
    <p:extLst>
      <p:ext uri="{BB962C8B-B14F-4D97-AF65-F5344CB8AC3E}">
        <p14:creationId xmlns:p14="http://schemas.microsoft.com/office/powerpoint/2010/main" val="22277092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2CA31F64-8B46-490B-A533-D17FCEE3E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Рисунок 4">
            <a:extLst>
              <a:ext uri="{FF2B5EF4-FFF2-40B4-BE49-F238E27FC236}">
                <a16:creationId xmlns:a16="http://schemas.microsoft.com/office/drawing/2014/main" xmlns="" id="{CE89A5B3-1B5B-4762-8B27-937E53E08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402" y="1576552"/>
            <a:ext cx="3712122" cy="4382814"/>
          </a:xfrm>
          <a:prstGeom prst="rect">
            <a:avLst/>
          </a:prstGeom>
        </p:spPr>
      </p:pic>
      <p:pic>
        <p:nvPicPr>
          <p:cNvPr id="7" name="Рисунок 6">
            <a:extLst>
              <a:ext uri="{FF2B5EF4-FFF2-40B4-BE49-F238E27FC236}">
                <a16:creationId xmlns:a16="http://schemas.microsoft.com/office/drawing/2014/main" xmlns="" id="{959E7A71-8BEE-47FD-81C4-56F5646C6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6864" y="1576552"/>
            <a:ext cx="3712123" cy="4603532"/>
          </a:xfrm>
          <a:prstGeom prst="rect">
            <a:avLst/>
          </a:prstGeom>
        </p:spPr>
      </p:pic>
    </p:spTree>
    <p:extLst>
      <p:ext uri="{BB962C8B-B14F-4D97-AF65-F5344CB8AC3E}">
        <p14:creationId xmlns:p14="http://schemas.microsoft.com/office/powerpoint/2010/main" val="11528809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BB29BE58-0A65-4EC4-8551-9131F3322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Заголовок 3">
            <a:extLst>
              <a:ext uri="{FF2B5EF4-FFF2-40B4-BE49-F238E27FC236}">
                <a16:creationId xmlns:a16="http://schemas.microsoft.com/office/drawing/2014/main" xmlns="" id="{6E7E67A1-67E1-4355-A32A-E69DE72A3017}"/>
              </a:ext>
            </a:extLst>
          </p:cNvPr>
          <p:cNvSpPr>
            <a:spLocks noGrp="1"/>
          </p:cNvSpPr>
          <p:nvPr>
            <p:ph type="title"/>
          </p:nvPr>
        </p:nvSpPr>
        <p:spPr>
          <a:xfrm>
            <a:off x="7122160" y="365125"/>
            <a:ext cx="4231640" cy="4928235"/>
          </a:xfrm>
        </p:spPr>
        <p:txBody>
          <a:bodyPr>
            <a:normAutofit/>
          </a:bodyPr>
          <a:lstStyle/>
          <a:p>
            <a:r>
              <a:rPr lang="ru-RU" sz="2000" b="1" i="0" dirty="0">
                <a:solidFill>
                  <a:srgbClr val="0070C0"/>
                </a:solidFill>
                <a:effectLst/>
                <a:latin typeface="Times New Roman" panose="02020603050405020304" pitchFamily="18" charset="0"/>
              </a:rPr>
              <a:t>«Понятие об электрических зарядах»</a:t>
            </a:r>
            <a:r>
              <a:rPr lang="ru-RU" sz="2000" b="0" i="0" dirty="0">
                <a:solidFill>
                  <a:srgbClr val="0070C0"/>
                </a:solidFill>
                <a:effectLst/>
                <a:latin typeface="Calibri" panose="020F0502020204030204" pitchFamily="34" charset="0"/>
              </a:rPr>
              <a:t/>
            </a:r>
            <a:br>
              <a:rPr lang="ru-RU" sz="2000" b="0" i="0" dirty="0">
                <a:solidFill>
                  <a:srgbClr val="0070C0"/>
                </a:solidFill>
                <a:effectLst/>
                <a:latin typeface="Calibri" panose="020F0502020204030204" pitchFamily="34" charset="0"/>
              </a:rPr>
            </a:br>
            <a:r>
              <a:rPr lang="ru-RU" sz="2000" b="0" i="0" u="none" strike="noStrike" dirty="0">
                <a:solidFill>
                  <a:srgbClr val="0070C0"/>
                </a:solidFill>
                <a:effectLst/>
                <a:latin typeface="Times New Roman" panose="02020603050405020304" pitchFamily="18" charset="0"/>
              </a:rPr>
              <a:t>Надуйте небольшой воздушный шар. Потрите шар о шерсть или мех, а еще лучше о свои волосы, и вы увидите, как шар начнет прилипать буквально ко всем предметам в комнате: к шкафу, к стенке, а самое главное - к ребенку. Это объясняется тем, что все предметы имеют определенный электрический заряд. В результате контакта между двумя различными материалами происходит разделение электрических разрядов.</a:t>
            </a:r>
            <a:r>
              <a:rPr lang="ru-RU" sz="2000" b="0" i="0" dirty="0">
                <a:solidFill>
                  <a:srgbClr val="000000"/>
                </a:solidFill>
                <a:effectLst/>
                <a:latin typeface="Calibri" panose="020F0502020204030204" pitchFamily="34" charset="0"/>
              </a:rPr>
              <a:t/>
            </a:r>
            <a:br>
              <a:rPr lang="ru-RU" sz="2000" b="0" i="0" dirty="0">
                <a:solidFill>
                  <a:srgbClr val="000000"/>
                </a:solidFill>
                <a:effectLst/>
                <a:latin typeface="Calibri" panose="020F0502020204030204" pitchFamily="34" charset="0"/>
              </a:rPr>
            </a:br>
            <a:endParaRPr lang="ru-RU" sz="2000" dirty="0"/>
          </a:p>
        </p:txBody>
      </p:sp>
    </p:spTree>
    <p:extLst>
      <p:ext uri="{BB962C8B-B14F-4D97-AF65-F5344CB8AC3E}">
        <p14:creationId xmlns:p14="http://schemas.microsoft.com/office/powerpoint/2010/main" val="35638104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9115722E-F73E-4866-9BA6-DDDBFAC67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15648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318FF1BF-7F94-46F5-94C9-658CE8541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Заголовок 3">
            <a:extLst>
              <a:ext uri="{FF2B5EF4-FFF2-40B4-BE49-F238E27FC236}">
                <a16:creationId xmlns:a16="http://schemas.microsoft.com/office/drawing/2014/main" xmlns="" id="{41ED4525-B62B-46E4-9106-2AB0DAE929EF}"/>
              </a:ext>
            </a:extLst>
          </p:cNvPr>
          <p:cNvSpPr>
            <a:spLocks noGrp="1"/>
          </p:cNvSpPr>
          <p:nvPr>
            <p:ph type="title"/>
          </p:nvPr>
        </p:nvSpPr>
        <p:spPr>
          <a:xfrm>
            <a:off x="2114549" y="2047874"/>
            <a:ext cx="7410451" cy="3638549"/>
          </a:xfrm>
        </p:spPr>
        <p:txBody>
          <a:bodyPr>
            <a:noAutofit/>
          </a:bodyPr>
          <a:lstStyle/>
          <a:p>
            <a:r>
              <a:rPr lang="ru-RU" sz="2000" b="0" i="0" u="none" strike="noStrike" dirty="0">
                <a:solidFill>
                  <a:srgbClr val="FF0000"/>
                </a:solidFill>
                <a:effectLst/>
                <a:latin typeface="Times New Roman" panose="02020603050405020304" pitchFamily="18" charset="0"/>
              </a:rPr>
              <a:t>Экспериментирование</a:t>
            </a:r>
            <a:r>
              <a:rPr lang="ru-RU" sz="2000" b="0" i="0" u="none" strike="noStrike" dirty="0">
                <a:solidFill>
                  <a:srgbClr val="00B050"/>
                </a:solidFill>
                <a:effectLst/>
                <a:latin typeface="Times New Roman" panose="02020603050405020304" pitchFamily="18" charset="0"/>
              </a:rPr>
              <a:t> – это, наряду с игрой – ведущая деятельность дошкольника</a:t>
            </a:r>
            <a:r>
              <a:rPr lang="ru-RU" sz="2000" b="0" i="0" u="none" strike="noStrike" dirty="0" smtClean="0">
                <a:solidFill>
                  <a:srgbClr val="00B050"/>
                </a:solidFill>
                <a:effectLst/>
                <a:latin typeface="Times New Roman" panose="02020603050405020304" pitchFamily="18" charset="0"/>
              </a:rPr>
              <a:t>. Ребёнок </a:t>
            </a:r>
            <a:r>
              <a:rPr lang="ru-RU" sz="2000" b="0" i="0" u="none" strike="noStrike" dirty="0">
                <a:solidFill>
                  <a:srgbClr val="00B050"/>
                </a:solidFill>
                <a:effectLst/>
                <a:latin typeface="Times New Roman" panose="02020603050405020304" pitchFamily="18" charset="0"/>
              </a:rPr>
              <a:t>научиться определять наилучший способ решения встающих перед ним задач и находить ответы на возникающие вопросы.</a:t>
            </a:r>
            <a:r>
              <a:rPr lang="ru-RU" sz="2000" b="0" i="0" dirty="0">
                <a:solidFill>
                  <a:srgbClr val="00B050"/>
                </a:solidFill>
                <a:effectLst/>
                <a:latin typeface="Calibri" panose="020F0502020204030204" pitchFamily="34" charset="0"/>
              </a:rPr>
              <a:t/>
            </a:r>
            <a:br>
              <a:rPr lang="ru-RU" sz="2000" b="0" i="0" dirty="0">
                <a:solidFill>
                  <a:srgbClr val="00B050"/>
                </a:solidFill>
                <a:effectLst/>
                <a:latin typeface="Calibri" panose="020F0502020204030204" pitchFamily="34" charset="0"/>
              </a:rPr>
            </a:br>
            <a:r>
              <a:rPr lang="ru-RU" sz="2000" b="0" i="0" u="none" strike="noStrike" dirty="0">
                <a:solidFill>
                  <a:srgbClr val="00B050"/>
                </a:solidFill>
                <a:effectLst/>
                <a:latin typeface="Times New Roman" panose="02020603050405020304" pitchFamily="18" charset="0"/>
              </a:rPr>
              <a:t>Для этого необходимо соблюдать некоторые </a:t>
            </a:r>
            <a:r>
              <a:rPr lang="ru-RU" sz="2000" b="0" i="0" u="none" strike="noStrike" dirty="0">
                <a:solidFill>
                  <a:srgbClr val="FF0000"/>
                </a:solidFill>
                <a:effectLst/>
                <a:latin typeface="Times New Roman" panose="02020603050405020304" pitchFamily="18" charset="0"/>
              </a:rPr>
              <a:t>правила:</a:t>
            </a:r>
            <a:r>
              <a:rPr lang="ru-RU" sz="2000" b="0" i="0" dirty="0">
                <a:solidFill>
                  <a:srgbClr val="00B050"/>
                </a:solidFill>
                <a:effectLst/>
                <a:latin typeface="Calibri" panose="020F0502020204030204" pitchFamily="34" charset="0"/>
              </a:rPr>
              <a:t/>
            </a:r>
            <a:br>
              <a:rPr lang="ru-RU" sz="2000" b="0" i="0" dirty="0">
                <a:solidFill>
                  <a:srgbClr val="00B050"/>
                </a:solidFill>
                <a:effectLst/>
                <a:latin typeface="Calibri" panose="020F0502020204030204" pitchFamily="34" charset="0"/>
              </a:rPr>
            </a:br>
            <a:r>
              <a:rPr lang="ru-RU" sz="2000" b="0" i="0" u="none" strike="noStrike" dirty="0">
                <a:solidFill>
                  <a:srgbClr val="00B050"/>
                </a:solidFill>
                <a:effectLst/>
                <a:latin typeface="Times New Roman" panose="02020603050405020304" pitchFamily="18" charset="0"/>
              </a:rPr>
              <a:t>Установите </a:t>
            </a:r>
            <a:r>
              <a:rPr lang="ru-RU" sz="2000" b="0" i="0" u="none" strike="noStrike" dirty="0">
                <a:solidFill>
                  <a:srgbClr val="FF0000"/>
                </a:solidFill>
                <a:effectLst/>
                <a:latin typeface="Times New Roman" panose="02020603050405020304" pitchFamily="18" charset="0"/>
              </a:rPr>
              <a:t>цель </a:t>
            </a:r>
            <a:r>
              <a:rPr lang="ru-RU" sz="2000" b="0" i="0" u="none" strike="noStrike" dirty="0">
                <a:solidFill>
                  <a:srgbClr val="00B050"/>
                </a:solidFill>
                <a:effectLst/>
                <a:latin typeface="Times New Roman" panose="02020603050405020304" pitchFamily="18" charset="0"/>
              </a:rPr>
              <a:t>эксперимента (для чего мы проводим опыт)</a:t>
            </a:r>
            <a:r>
              <a:rPr lang="ru-RU" sz="2000" b="0" i="0" dirty="0">
                <a:solidFill>
                  <a:srgbClr val="00B050"/>
                </a:solidFill>
                <a:effectLst/>
                <a:latin typeface="Calibri" panose="020F0502020204030204" pitchFamily="34" charset="0"/>
              </a:rPr>
              <a:t/>
            </a:r>
            <a:br>
              <a:rPr lang="ru-RU" sz="2000" b="0" i="0" dirty="0">
                <a:solidFill>
                  <a:srgbClr val="00B050"/>
                </a:solidFill>
                <a:effectLst/>
                <a:latin typeface="Calibri" panose="020F0502020204030204" pitchFamily="34" charset="0"/>
              </a:rPr>
            </a:br>
            <a:r>
              <a:rPr lang="ru-RU" sz="2000" b="0" i="0" u="none" strike="noStrike" dirty="0">
                <a:solidFill>
                  <a:srgbClr val="FF0000"/>
                </a:solidFill>
                <a:effectLst/>
                <a:latin typeface="Times New Roman" panose="02020603050405020304" pitchFamily="18" charset="0"/>
              </a:rPr>
              <a:t>Подберите материалы </a:t>
            </a:r>
            <a:r>
              <a:rPr lang="ru-RU" sz="2000" b="0" i="0" u="none" strike="noStrike" dirty="0">
                <a:solidFill>
                  <a:srgbClr val="00B050"/>
                </a:solidFill>
                <a:effectLst/>
                <a:latin typeface="Times New Roman" panose="02020603050405020304" pitchFamily="18" charset="0"/>
              </a:rPr>
              <a:t>(список всего необходимого для проведения опыта)</a:t>
            </a:r>
            <a:r>
              <a:rPr lang="ru-RU" sz="2000" b="0" i="0" dirty="0">
                <a:solidFill>
                  <a:srgbClr val="00B050"/>
                </a:solidFill>
                <a:effectLst/>
                <a:latin typeface="Calibri" panose="020F0502020204030204" pitchFamily="34" charset="0"/>
              </a:rPr>
              <a:t/>
            </a:r>
            <a:br>
              <a:rPr lang="ru-RU" sz="2000" b="0" i="0" dirty="0">
                <a:solidFill>
                  <a:srgbClr val="00B050"/>
                </a:solidFill>
                <a:effectLst/>
                <a:latin typeface="Calibri" panose="020F0502020204030204" pitchFamily="34" charset="0"/>
              </a:rPr>
            </a:br>
            <a:r>
              <a:rPr lang="ru-RU" sz="2000" b="0" i="0" u="none" strike="noStrike" dirty="0">
                <a:solidFill>
                  <a:srgbClr val="FF0000"/>
                </a:solidFill>
                <a:effectLst/>
                <a:latin typeface="Times New Roman" panose="02020603050405020304" pitchFamily="18" charset="0"/>
              </a:rPr>
              <a:t>Обсудите процесс </a:t>
            </a:r>
            <a:r>
              <a:rPr lang="ru-RU" sz="2000" b="0" i="0" u="none" strike="noStrike" dirty="0">
                <a:solidFill>
                  <a:srgbClr val="00B050"/>
                </a:solidFill>
                <a:effectLst/>
                <a:latin typeface="Times New Roman" panose="02020603050405020304" pitchFamily="18" charset="0"/>
              </a:rPr>
              <a:t>(поэтапные инструкции по проведению эксперимента)</a:t>
            </a:r>
            <a:r>
              <a:rPr lang="ru-RU" sz="2000" b="0" i="0" dirty="0">
                <a:solidFill>
                  <a:srgbClr val="00B050"/>
                </a:solidFill>
                <a:effectLst/>
                <a:latin typeface="Calibri" panose="020F0502020204030204" pitchFamily="34" charset="0"/>
              </a:rPr>
              <a:t/>
            </a:r>
            <a:br>
              <a:rPr lang="ru-RU" sz="2000" b="0" i="0" dirty="0">
                <a:solidFill>
                  <a:srgbClr val="00B050"/>
                </a:solidFill>
                <a:effectLst/>
                <a:latin typeface="Calibri" panose="020F0502020204030204" pitchFamily="34" charset="0"/>
              </a:rPr>
            </a:br>
            <a:r>
              <a:rPr lang="ru-RU" sz="2000" b="0" i="0" u="none" strike="noStrike" dirty="0">
                <a:solidFill>
                  <a:srgbClr val="00B050"/>
                </a:solidFill>
                <a:effectLst/>
                <a:latin typeface="Times New Roman" panose="02020603050405020304" pitchFamily="18" charset="0"/>
              </a:rPr>
              <a:t>Подведите итоги (точное описание ожидаемого результата)</a:t>
            </a:r>
            <a:r>
              <a:rPr lang="ru-RU" sz="2000" b="0" i="0" dirty="0">
                <a:solidFill>
                  <a:srgbClr val="00B050"/>
                </a:solidFill>
                <a:effectLst/>
                <a:latin typeface="Calibri" panose="020F0502020204030204" pitchFamily="34" charset="0"/>
              </a:rPr>
              <a:t/>
            </a:r>
            <a:br>
              <a:rPr lang="ru-RU" sz="2000" b="0" i="0" dirty="0">
                <a:solidFill>
                  <a:srgbClr val="00B050"/>
                </a:solidFill>
                <a:effectLst/>
                <a:latin typeface="Calibri" panose="020F0502020204030204" pitchFamily="34" charset="0"/>
              </a:rPr>
            </a:br>
            <a:r>
              <a:rPr lang="ru-RU" sz="2000" b="0" i="0" u="none" strike="noStrike" dirty="0">
                <a:solidFill>
                  <a:srgbClr val="00B050"/>
                </a:solidFill>
                <a:effectLst/>
                <a:latin typeface="Times New Roman" panose="02020603050405020304" pitchFamily="18" charset="0"/>
              </a:rPr>
              <a:t>Объясните почему? Доступными для ребёнка словами.</a:t>
            </a:r>
            <a:r>
              <a:rPr lang="ru-RU" sz="2000" b="0" i="0" dirty="0">
                <a:solidFill>
                  <a:srgbClr val="00B050"/>
                </a:solidFill>
                <a:effectLst/>
                <a:latin typeface="Calibri" panose="020F0502020204030204" pitchFamily="34" charset="0"/>
              </a:rPr>
              <a:t/>
            </a:r>
            <a:br>
              <a:rPr lang="ru-RU" sz="2000" b="0" i="0" dirty="0">
                <a:solidFill>
                  <a:srgbClr val="00B050"/>
                </a:solidFill>
                <a:effectLst/>
                <a:latin typeface="Calibri" panose="020F0502020204030204" pitchFamily="34" charset="0"/>
              </a:rPr>
            </a:br>
            <a:r>
              <a:rPr lang="ru-RU" sz="2000" b="1" i="0" dirty="0">
                <a:solidFill>
                  <a:srgbClr val="FF0000"/>
                </a:solidFill>
                <a:effectLst/>
                <a:latin typeface="Times New Roman" panose="02020603050405020304" pitchFamily="18" charset="0"/>
              </a:rPr>
              <a:t>Помните!</a:t>
            </a:r>
            <a:r>
              <a:rPr lang="ru-RU" sz="2000" b="0" i="0" u="none" strike="noStrike" dirty="0">
                <a:solidFill>
                  <a:srgbClr val="FF0000"/>
                </a:solidFill>
                <a:effectLst/>
                <a:latin typeface="Times New Roman" panose="02020603050405020304" pitchFamily="18" charset="0"/>
              </a:rPr>
              <a:t> При проведении эксперимента главное – безопасность вас и вашего ребёнка.</a:t>
            </a:r>
            <a:r>
              <a:rPr lang="ru-RU" sz="2000" b="0" i="0" dirty="0">
                <a:solidFill>
                  <a:srgbClr val="FF0000"/>
                </a:solidFill>
                <a:effectLst/>
                <a:latin typeface="Calibri" panose="020F0502020204030204" pitchFamily="34" charset="0"/>
              </a:rPr>
              <a:t/>
            </a:r>
            <a:br>
              <a:rPr lang="ru-RU" sz="2000" b="0" i="0" dirty="0">
                <a:solidFill>
                  <a:srgbClr val="FF0000"/>
                </a:solidFill>
                <a:effectLst/>
                <a:latin typeface="Calibri" panose="020F0502020204030204" pitchFamily="34" charset="0"/>
              </a:rPr>
            </a:br>
            <a:endParaRPr lang="ru-RU" sz="2000" dirty="0">
              <a:solidFill>
                <a:srgbClr val="FF0000"/>
              </a:solidFill>
            </a:endParaRPr>
          </a:p>
        </p:txBody>
      </p:sp>
    </p:spTree>
    <p:extLst>
      <p:ext uri="{BB962C8B-B14F-4D97-AF65-F5344CB8AC3E}">
        <p14:creationId xmlns:p14="http://schemas.microsoft.com/office/powerpoint/2010/main" val="22824578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526B7FAD-5826-43A1-BE79-2DBE349A4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11991975" cy="7543800"/>
          </a:xfrm>
          <a:prstGeom prst="rect">
            <a:avLst/>
          </a:prstGeom>
        </p:spPr>
      </p:pic>
      <p:sp>
        <p:nvSpPr>
          <p:cNvPr id="4" name="Заголовок 3">
            <a:extLst>
              <a:ext uri="{FF2B5EF4-FFF2-40B4-BE49-F238E27FC236}">
                <a16:creationId xmlns:a16="http://schemas.microsoft.com/office/drawing/2014/main" xmlns="" id="{57A92945-889A-4321-BF78-C8B9BB6F5C0A}"/>
              </a:ext>
            </a:extLst>
          </p:cNvPr>
          <p:cNvSpPr>
            <a:spLocks noGrp="1"/>
          </p:cNvSpPr>
          <p:nvPr>
            <p:ph type="title"/>
          </p:nvPr>
        </p:nvSpPr>
        <p:spPr>
          <a:xfrm>
            <a:off x="6610349" y="365125"/>
            <a:ext cx="5153025" cy="3244850"/>
          </a:xfrm>
        </p:spPr>
        <p:txBody>
          <a:bodyPr/>
          <a:lstStyle/>
          <a:p>
            <a:r>
              <a:rPr lang="ru-RU" b="1" i="0" dirty="0">
                <a:solidFill>
                  <a:srgbClr val="FF0000"/>
                </a:solidFill>
                <a:effectLst/>
                <a:latin typeface="Times New Roman" panose="02020603050405020304" pitchFamily="18" charset="0"/>
              </a:rPr>
              <a:t>Техника безопасности при проведении экспериментов:</a:t>
            </a:r>
            <a:endParaRPr lang="ru-RU" dirty="0">
              <a:solidFill>
                <a:srgbClr val="FF0000"/>
              </a:solidFill>
            </a:endParaRPr>
          </a:p>
        </p:txBody>
      </p:sp>
    </p:spTree>
    <p:extLst>
      <p:ext uri="{BB962C8B-B14F-4D97-AF65-F5344CB8AC3E}">
        <p14:creationId xmlns:p14="http://schemas.microsoft.com/office/powerpoint/2010/main" val="21160128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0"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4"/>
                                        </p:tgtEl>
                                        <p:attrNameLst>
                                          <p:attrName>ppt_x</p:attrName>
                                          <p:attrName>ppt_y</p:attrName>
                                        </p:attrNameLst>
                                      </p:cBhvr>
                                    </p:animMotion>
                                    <p:animRot by="1500000">
                                      <p:cBhvr>
                                        <p:cTn id="12" dur="125" fill="hold">
                                          <p:stCondLst>
                                            <p:cond delay="0"/>
                                          </p:stCondLst>
                                        </p:cTn>
                                        <p:tgtEl>
                                          <p:spTgt spid="4"/>
                                        </p:tgtEl>
                                        <p:attrNameLst>
                                          <p:attrName>r</p:attrName>
                                        </p:attrNameLst>
                                      </p:cBhvr>
                                    </p:animRot>
                                    <p:animRot by="-1500000">
                                      <p:cBhvr>
                                        <p:cTn id="13" dur="125" fill="hold">
                                          <p:stCondLst>
                                            <p:cond delay="125"/>
                                          </p:stCondLst>
                                        </p:cTn>
                                        <p:tgtEl>
                                          <p:spTgt spid="4"/>
                                        </p:tgtEl>
                                        <p:attrNameLst>
                                          <p:attrName>r</p:attrName>
                                        </p:attrNameLst>
                                      </p:cBhvr>
                                    </p:animRot>
                                    <p:animRot by="-1500000">
                                      <p:cBhvr>
                                        <p:cTn id="14" dur="125" fill="hold">
                                          <p:stCondLst>
                                            <p:cond delay="250"/>
                                          </p:stCondLst>
                                        </p:cTn>
                                        <p:tgtEl>
                                          <p:spTgt spid="4"/>
                                        </p:tgtEl>
                                        <p:attrNameLst>
                                          <p:attrName>r</p:attrName>
                                        </p:attrNameLst>
                                      </p:cBhvr>
                                    </p:animRot>
                                    <p:animRot by="1500000">
                                      <p:cBhvr>
                                        <p:cTn id="15"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FD955B44-575B-454D-A819-BAEC1D2E4372}"/>
              </a:ext>
            </a:extLst>
          </p:cNvPr>
          <p:cNvSpPr>
            <a:spLocks noGrp="1"/>
          </p:cNvSpPr>
          <p:nvPr>
            <p:ph type="title"/>
          </p:nvPr>
        </p:nvSpPr>
        <p:spPr>
          <a:xfrm>
            <a:off x="5076497" y="2270235"/>
            <a:ext cx="1813034" cy="1868103"/>
          </a:xfrm>
        </p:spPr>
        <p:txBody>
          <a:bodyPr/>
          <a:lstStyle/>
          <a:p>
            <a:pPr marL="457200"/>
            <a:endParaRPr lang="ru-RU" dirty="0"/>
          </a:p>
        </p:txBody>
      </p:sp>
      <p:pic>
        <p:nvPicPr>
          <p:cNvPr id="6" name="Рисунок 5">
            <a:extLst>
              <a:ext uri="{FF2B5EF4-FFF2-40B4-BE49-F238E27FC236}">
                <a16:creationId xmlns:a16="http://schemas.microsoft.com/office/drawing/2014/main" xmlns="" id="{F9494089-5F33-4061-A884-F31192499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96749" cy="6858000"/>
          </a:xfrm>
          <a:prstGeom prst="rect">
            <a:avLst/>
          </a:prstGeom>
        </p:spPr>
      </p:pic>
      <p:sp>
        <p:nvSpPr>
          <p:cNvPr id="8" name="TextBox 7">
            <a:extLst>
              <a:ext uri="{FF2B5EF4-FFF2-40B4-BE49-F238E27FC236}">
                <a16:creationId xmlns:a16="http://schemas.microsoft.com/office/drawing/2014/main" xmlns="" id="{73F58965-1E5D-488A-9F6A-E223150C8FE3}"/>
              </a:ext>
            </a:extLst>
          </p:cNvPr>
          <p:cNvSpPr txBox="1"/>
          <p:nvPr/>
        </p:nvSpPr>
        <p:spPr>
          <a:xfrm>
            <a:off x="2638425" y="1252835"/>
            <a:ext cx="6134100" cy="3754874"/>
          </a:xfrm>
          <a:prstGeom prst="rect">
            <a:avLst/>
          </a:prstGeom>
          <a:noFill/>
        </p:spPr>
        <p:txBody>
          <a:bodyPr wrap="square">
            <a:spAutoFit/>
          </a:bodyPr>
          <a:lstStyle/>
          <a:p>
            <a:r>
              <a:rPr lang="ru-RU" sz="2000" dirty="0">
                <a:solidFill>
                  <a:srgbClr val="7030A0"/>
                </a:solidFill>
                <a:latin typeface="Times New Roman" panose="02020603050405020304" pitchFamily="18" charset="0"/>
              </a:rPr>
              <a:t>1)</a:t>
            </a:r>
            <a:r>
              <a:rPr lang="ru-RU" sz="2000" b="0" i="0" dirty="0">
                <a:solidFill>
                  <a:srgbClr val="7030A0"/>
                </a:solidFill>
                <a:effectLst/>
                <a:latin typeface="Times New Roman" panose="02020603050405020304" pitchFamily="18" charset="0"/>
              </a:rPr>
              <a:t>Перед тем, как начать работу с химическими веществами, рабочую поверхность нужно защитить, застелив пленкой или бумагой.</a:t>
            </a:r>
          </a:p>
          <a:p>
            <a:r>
              <a:rPr lang="ru-RU" sz="2000" dirty="0">
                <a:solidFill>
                  <a:srgbClr val="7030A0"/>
                </a:solidFill>
                <a:latin typeface="Times New Roman" panose="02020603050405020304" pitchFamily="18" charset="0"/>
              </a:rPr>
              <a:t>2)</a:t>
            </a:r>
            <a:r>
              <a:rPr lang="ru-RU" sz="2000" b="0" i="0" dirty="0">
                <a:solidFill>
                  <a:srgbClr val="7030A0"/>
                </a:solidFill>
                <a:effectLst/>
                <a:latin typeface="Times New Roman" panose="02020603050405020304" pitchFamily="18" charset="0"/>
              </a:rPr>
              <a:t> В процессе работы не нужно слишком близко подходить к реагентам, наклоняясь над ними. Мера позволит защитить слизистые рта и глаза от раздражения и ожогов.</a:t>
            </a:r>
            <a:endParaRPr lang="ru-RU" sz="2000" dirty="0">
              <a:solidFill>
                <a:srgbClr val="7030A0"/>
              </a:solidFill>
              <a:latin typeface="Times New Roman" panose="02020603050405020304" pitchFamily="18" charset="0"/>
            </a:endParaRPr>
          </a:p>
          <a:p>
            <a:r>
              <a:rPr lang="ru-RU" sz="2000" dirty="0">
                <a:solidFill>
                  <a:srgbClr val="7030A0"/>
                </a:solidFill>
                <a:latin typeface="Times New Roman" panose="02020603050405020304" pitchFamily="18" charset="0"/>
              </a:rPr>
              <a:t>3)</a:t>
            </a:r>
            <a:r>
              <a:rPr lang="ru-RU" sz="2000" b="0" i="0" u="none" strike="noStrike" dirty="0">
                <a:solidFill>
                  <a:srgbClr val="7030A0"/>
                </a:solidFill>
                <a:effectLst/>
                <a:latin typeface="Times New Roman" panose="02020603050405020304" pitchFamily="18" charset="0"/>
              </a:rPr>
              <a:t> По возможности нужно использовать защитные приспособления: перчатки, очки. Они должны подходить ребенку по размеру и не мешать ему во время проведения эксперимента.</a:t>
            </a:r>
            <a:endParaRPr lang="ru-RU" sz="2000" b="0" i="0" dirty="0">
              <a:solidFill>
                <a:srgbClr val="7030A0"/>
              </a:solidFill>
              <a:effectLst/>
              <a:latin typeface="Calibri" panose="020F0502020204030204" pitchFamily="34" charset="0"/>
            </a:endParaRPr>
          </a:p>
          <a:p>
            <a:endParaRPr lang="ru-RU" dirty="0"/>
          </a:p>
        </p:txBody>
      </p:sp>
    </p:spTree>
    <p:extLst>
      <p:ext uri="{BB962C8B-B14F-4D97-AF65-F5344CB8AC3E}">
        <p14:creationId xmlns:p14="http://schemas.microsoft.com/office/powerpoint/2010/main" val="1384874"/>
      </p:ext>
    </p:extLst>
  </p:cSld>
  <p:clrMapOvr>
    <a:masterClrMapping/>
  </p:clrMapOvr>
  <mc:AlternateContent xmlns:mc="http://schemas.openxmlformats.org/markup-compatibility/2006" xmlns:p14="http://schemas.microsoft.com/office/powerpoint/2010/main">
    <mc:Choice Requires="p14">
      <p:transition spd="slow" p14:dur="4400" advTm="2000">
        <p14:honeycomb/>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8"/>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a:extLst>
              <a:ext uri="{FF2B5EF4-FFF2-40B4-BE49-F238E27FC236}">
                <a16:creationId xmlns:a16="http://schemas.microsoft.com/office/drawing/2014/main" xmlns="" id="{E45BB7EA-B15C-4997-8B6C-EDFCF852C42A}"/>
              </a:ext>
            </a:extLst>
          </p:cNvPr>
          <p:cNvSpPr>
            <a:spLocks noGrp="1"/>
          </p:cNvSpPr>
          <p:nvPr>
            <p:ph type="title"/>
          </p:nvPr>
        </p:nvSpPr>
        <p:spPr/>
        <p:txBody>
          <a:bodyPr/>
          <a:lstStyle/>
          <a:p>
            <a:endParaRPr lang="ru-RU"/>
          </a:p>
        </p:txBody>
      </p:sp>
      <p:pic>
        <p:nvPicPr>
          <p:cNvPr id="8" name="Рисунок 7">
            <a:extLst>
              <a:ext uri="{FF2B5EF4-FFF2-40B4-BE49-F238E27FC236}">
                <a16:creationId xmlns:a16="http://schemas.microsoft.com/office/drawing/2014/main" xmlns="" id="{B6D193AA-A729-4C36-859C-40735E600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72325"/>
          </a:xfrm>
          <a:prstGeom prst="rect">
            <a:avLst/>
          </a:prstGeom>
        </p:spPr>
      </p:pic>
      <p:sp>
        <p:nvSpPr>
          <p:cNvPr id="14" name="TextBox 13">
            <a:extLst>
              <a:ext uri="{FF2B5EF4-FFF2-40B4-BE49-F238E27FC236}">
                <a16:creationId xmlns:a16="http://schemas.microsoft.com/office/drawing/2014/main" xmlns="" id="{137B7228-EB63-429B-9917-94801F0AB7E7}"/>
              </a:ext>
            </a:extLst>
          </p:cNvPr>
          <p:cNvSpPr txBox="1"/>
          <p:nvPr/>
        </p:nvSpPr>
        <p:spPr>
          <a:xfrm rot="10800000" flipV="1">
            <a:off x="2009773" y="3026328"/>
            <a:ext cx="7715251" cy="2492990"/>
          </a:xfrm>
          <a:prstGeom prst="rect">
            <a:avLst/>
          </a:prstGeom>
          <a:noFill/>
        </p:spPr>
        <p:txBody>
          <a:bodyPr wrap="square">
            <a:spAutoFit/>
          </a:bodyPr>
          <a:lstStyle/>
          <a:p>
            <a:pPr algn="l"/>
            <a:r>
              <a:rPr lang="ru-RU" sz="2400" b="0" i="0" u="none" strike="noStrike" dirty="0" smtClean="0">
                <a:solidFill>
                  <a:srgbClr val="7030A0"/>
                </a:solidFill>
                <a:effectLst/>
                <a:latin typeface="Times New Roman" panose="02020603050405020304" pitchFamily="18" charset="0"/>
              </a:rPr>
              <a:t>Предлагаем </a:t>
            </a:r>
            <a:r>
              <a:rPr lang="ru-RU" sz="2400" b="0" i="0" u="none" strike="noStrike" dirty="0">
                <a:solidFill>
                  <a:srgbClr val="7030A0"/>
                </a:solidFill>
                <a:effectLst/>
                <a:latin typeface="Times New Roman" panose="02020603050405020304" pitchFamily="18" charset="0"/>
              </a:rPr>
              <a:t>Вам пройти по ссылкам и посмотреть обучающие </a:t>
            </a:r>
            <a:r>
              <a:rPr lang="ru-RU" sz="2400" b="0" i="0" u="none" strike="noStrike" dirty="0" smtClean="0">
                <a:solidFill>
                  <a:srgbClr val="7030A0"/>
                </a:solidFill>
                <a:effectLst/>
                <a:latin typeface="Times New Roman" panose="02020603050405020304" pitchFamily="18" charset="0"/>
              </a:rPr>
              <a:t>видео-уроки:</a:t>
            </a:r>
            <a:endParaRPr lang="ru-RU" sz="2400" b="0" i="0" dirty="0">
              <a:solidFill>
                <a:srgbClr val="7030A0"/>
              </a:solidFill>
              <a:effectLst/>
              <a:latin typeface="Calibri" panose="020F0502020204030204" pitchFamily="34" charset="0"/>
            </a:endParaRPr>
          </a:p>
          <a:p>
            <a:pPr algn="l"/>
            <a:r>
              <a:rPr lang="ru-RU" sz="2400" b="1" i="0" dirty="0">
                <a:solidFill>
                  <a:srgbClr val="7030A0"/>
                </a:solidFill>
                <a:effectLst/>
                <a:latin typeface="Times New Roman" panose="02020603050405020304" pitchFamily="18" charset="0"/>
              </a:rPr>
              <a:t>Обучающий мультфильм </a:t>
            </a:r>
            <a:r>
              <a:rPr lang="ru-RU" sz="2400" b="1" i="0" dirty="0" smtClean="0">
                <a:solidFill>
                  <a:srgbClr val="7030A0"/>
                </a:solidFill>
                <a:effectLst/>
                <a:latin typeface="Times New Roman" panose="02020603050405020304" pitchFamily="18" charset="0"/>
              </a:rPr>
              <a:t>– «Что </a:t>
            </a:r>
            <a:r>
              <a:rPr lang="ru-RU" sz="2400" b="1" i="0" dirty="0">
                <a:solidFill>
                  <a:srgbClr val="7030A0"/>
                </a:solidFill>
                <a:effectLst/>
                <a:latin typeface="Times New Roman" panose="02020603050405020304" pitchFamily="18" charset="0"/>
              </a:rPr>
              <a:t>тонет? Что плавает? И почему</a:t>
            </a:r>
            <a:r>
              <a:rPr lang="ru-RU" sz="2400" b="1" i="0" dirty="0" smtClean="0">
                <a:solidFill>
                  <a:srgbClr val="7030A0"/>
                </a:solidFill>
                <a:effectLst/>
                <a:latin typeface="Times New Roman" panose="02020603050405020304" pitchFamily="18" charset="0"/>
              </a:rPr>
              <a:t>?»</a:t>
            </a:r>
            <a:endParaRPr lang="ru-RU" sz="2400" b="1" i="0" dirty="0">
              <a:solidFill>
                <a:srgbClr val="7030A0"/>
              </a:solidFill>
              <a:effectLst/>
              <a:latin typeface="Times New Roman" panose="02020603050405020304" pitchFamily="18" charset="0"/>
            </a:endParaRPr>
          </a:p>
          <a:p>
            <a:pPr algn="l"/>
            <a:endParaRPr lang="ru-RU" b="1" dirty="0">
              <a:solidFill>
                <a:srgbClr val="000000"/>
              </a:solidFill>
              <a:latin typeface="Times New Roman" panose="02020603050405020304" pitchFamily="18" charset="0"/>
            </a:endParaRPr>
          </a:p>
          <a:p>
            <a:pPr algn="l"/>
            <a:r>
              <a:rPr lang="en-US" sz="1400" b="0" i="0" dirty="0">
                <a:effectLst/>
                <a:latin typeface="Times New Roman" panose="02020603050405020304" pitchFamily="18" charset="0"/>
                <a:hlinkClick r:id="rId3"/>
              </a:rPr>
              <a:t>https://www.youtube.com/watch?v=2T53xoDQO7g</a:t>
            </a:r>
            <a:endParaRPr lang="ru-RU" sz="1400" b="1" i="0" dirty="0">
              <a:solidFill>
                <a:srgbClr val="000000"/>
              </a:solidFill>
              <a:effectLst/>
              <a:latin typeface="Times New Roman" panose="02020603050405020304" pitchFamily="18" charset="0"/>
            </a:endParaRPr>
          </a:p>
          <a:p>
            <a:pPr algn="l"/>
            <a:endParaRPr lang="ru-RU" sz="1400" b="1" dirty="0">
              <a:solidFill>
                <a:srgbClr val="000000"/>
              </a:solidFill>
              <a:latin typeface="Times New Roman" panose="02020603050405020304" pitchFamily="18" charset="0"/>
            </a:endParaRPr>
          </a:p>
          <a:p>
            <a:pPr algn="l"/>
            <a:endParaRPr lang="ru-RU" sz="1400"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142639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6" presetClass="exit" presetSubtype="0" fill="hold" grpId="0" nodeType="clickEffect">
                                  <p:stCondLst>
                                    <p:cond delay="0"/>
                                  </p:stCondLst>
                                  <p:childTnLst>
                                    <p:animEffect transition="out" filter="wipe(down)">
                                      <p:cBhvr>
                                        <p:cTn id="11" dur="180" accel="50000">
                                          <p:stCondLst>
                                            <p:cond delay="1820"/>
                                          </p:stCondLst>
                                        </p:cTn>
                                        <p:tgtEl>
                                          <p:spTgt spid="14"/>
                                        </p:tgtEl>
                                      </p:cBhvr>
                                    </p:animEffect>
                                    <p:anim calcmode="lin" valueType="num">
                                      <p:cBhvr>
                                        <p:cTn id="12"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13"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14"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19" dur="26">
                                          <p:stCondLst>
                                            <p:cond delay="620"/>
                                          </p:stCondLst>
                                        </p:cTn>
                                        <p:tgtEl>
                                          <p:spTgt spid="14"/>
                                        </p:tgtEl>
                                      </p:cBhvr>
                                      <p:to x="100000" y="60000"/>
                                    </p:animScale>
                                    <p:animScale>
                                      <p:cBhvr>
                                        <p:cTn id="20" dur="166" decel="50000">
                                          <p:stCondLst>
                                            <p:cond delay="646"/>
                                          </p:stCondLst>
                                        </p:cTn>
                                        <p:tgtEl>
                                          <p:spTgt spid="14"/>
                                        </p:tgtEl>
                                      </p:cBhvr>
                                      <p:to x="100000" y="100000"/>
                                    </p:animScale>
                                    <p:animScale>
                                      <p:cBhvr>
                                        <p:cTn id="21" dur="26">
                                          <p:stCondLst>
                                            <p:cond delay="1312"/>
                                          </p:stCondLst>
                                        </p:cTn>
                                        <p:tgtEl>
                                          <p:spTgt spid="14"/>
                                        </p:tgtEl>
                                      </p:cBhvr>
                                      <p:to x="100000" y="80000"/>
                                    </p:animScale>
                                    <p:animScale>
                                      <p:cBhvr>
                                        <p:cTn id="22" dur="166" decel="50000">
                                          <p:stCondLst>
                                            <p:cond delay="1338"/>
                                          </p:stCondLst>
                                        </p:cTn>
                                        <p:tgtEl>
                                          <p:spTgt spid="14"/>
                                        </p:tgtEl>
                                      </p:cBhvr>
                                      <p:to x="100000" y="100000"/>
                                    </p:animScale>
                                    <p:animScale>
                                      <p:cBhvr>
                                        <p:cTn id="23" dur="26">
                                          <p:stCondLst>
                                            <p:cond delay="1642"/>
                                          </p:stCondLst>
                                        </p:cTn>
                                        <p:tgtEl>
                                          <p:spTgt spid="14"/>
                                        </p:tgtEl>
                                      </p:cBhvr>
                                      <p:to x="100000" y="90000"/>
                                    </p:animScale>
                                    <p:animScale>
                                      <p:cBhvr>
                                        <p:cTn id="24" dur="166" decel="50000">
                                          <p:stCondLst>
                                            <p:cond delay="1668"/>
                                          </p:stCondLst>
                                        </p:cTn>
                                        <p:tgtEl>
                                          <p:spTgt spid="14"/>
                                        </p:tgtEl>
                                      </p:cBhvr>
                                      <p:to x="100000" y="100000"/>
                                    </p:animScale>
                                    <p:animScale>
                                      <p:cBhvr>
                                        <p:cTn id="25" dur="26">
                                          <p:stCondLst>
                                            <p:cond delay="1808"/>
                                          </p:stCondLst>
                                        </p:cTn>
                                        <p:tgtEl>
                                          <p:spTgt spid="14"/>
                                        </p:tgtEl>
                                      </p:cBhvr>
                                      <p:to x="100000" y="95000"/>
                                    </p:animScale>
                                    <p:animScale>
                                      <p:cBhvr>
                                        <p:cTn id="26" dur="166" decel="50000">
                                          <p:stCondLst>
                                            <p:cond delay="1834"/>
                                          </p:stCondLst>
                                        </p:cTn>
                                        <p:tgtEl>
                                          <p:spTgt spid="14"/>
                                        </p:tgtEl>
                                      </p:cBhvr>
                                      <p:to x="100000" y="100000"/>
                                    </p:animScale>
                                    <p:set>
                                      <p:cBhvr>
                                        <p:cTn id="2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925DB28A-5494-47D9-B385-AE59FDD72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25325" cy="7000875"/>
          </a:xfrm>
          <a:prstGeom prst="rect">
            <a:avLst/>
          </a:prstGeom>
        </p:spPr>
      </p:pic>
      <p:sp>
        <p:nvSpPr>
          <p:cNvPr id="5" name="TextBox 4">
            <a:extLst>
              <a:ext uri="{FF2B5EF4-FFF2-40B4-BE49-F238E27FC236}">
                <a16:creationId xmlns:a16="http://schemas.microsoft.com/office/drawing/2014/main" xmlns="" id="{0A1AC8F6-928A-4249-B180-5C0834DFF7F0}"/>
              </a:ext>
            </a:extLst>
          </p:cNvPr>
          <p:cNvSpPr txBox="1"/>
          <p:nvPr/>
        </p:nvSpPr>
        <p:spPr>
          <a:xfrm>
            <a:off x="4410075" y="533697"/>
            <a:ext cx="2628900" cy="3323987"/>
          </a:xfrm>
          <a:prstGeom prst="rect">
            <a:avLst/>
          </a:prstGeom>
          <a:noFill/>
        </p:spPr>
        <p:txBody>
          <a:bodyPr wrap="square">
            <a:spAutoFit/>
          </a:bodyPr>
          <a:lstStyle/>
          <a:p>
            <a:pPr algn="l"/>
            <a:r>
              <a:rPr lang="ru-RU" sz="2400" b="1" i="0" dirty="0">
                <a:solidFill>
                  <a:srgbClr val="FF0000"/>
                </a:solidFill>
                <a:effectLst/>
                <a:latin typeface="Times New Roman" panose="02020603050405020304" pitchFamily="18" charset="0"/>
              </a:rPr>
              <a:t>Цветной лёд и рецепт искусственного </a:t>
            </a:r>
            <a:r>
              <a:rPr lang="ru-RU" sz="2400" b="1" i="0" dirty="0" smtClean="0">
                <a:solidFill>
                  <a:srgbClr val="FF0000"/>
                </a:solidFill>
                <a:effectLst/>
                <a:latin typeface="Times New Roman" panose="02020603050405020304" pitchFamily="18" charset="0"/>
              </a:rPr>
              <a:t>снега:</a:t>
            </a:r>
            <a:endParaRPr lang="ru-RU" sz="2400" b="0" i="0" dirty="0">
              <a:solidFill>
                <a:srgbClr val="FF0000"/>
              </a:solidFill>
              <a:effectLst/>
              <a:latin typeface="Calibri" panose="020F0502020204030204" pitchFamily="34" charset="0"/>
            </a:endParaRPr>
          </a:p>
          <a:p>
            <a:r>
              <a:rPr lang="en-US" sz="2400" b="0" i="0" dirty="0">
                <a:effectLst/>
                <a:latin typeface="Times New Roman" panose="02020603050405020304" pitchFamily="18" charset="0"/>
                <a:hlinkClick r:id="rId3"/>
              </a:rPr>
              <a:t>https://www.youtube.com/watch?v=jV3wATkTK9M&amp;feature=youtu.be</a:t>
            </a:r>
            <a:r>
              <a:rPr lang="ru-RU" dirty="0"/>
              <a:t/>
            </a:r>
            <a:br>
              <a:rPr lang="ru-RU" dirty="0"/>
            </a:br>
            <a:endParaRPr lang="ru-RU" dirty="0"/>
          </a:p>
        </p:txBody>
      </p:sp>
    </p:spTree>
    <p:extLst>
      <p:ext uri="{BB962C8B-B14F-4D97-AF65-F5344CB8AC3E}">
        <p14:creationId xmlns:p14="http://schemas.microsoft.com/office/powerpoint/2010/main" val="411604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5"/>
                                        </p:tgtEl>
                                        <p:attrNameLst>
                                          <p:attrName>ppt_x</p:attrName>
                                          <p:attrName>ppt_y</p:attrName>
                                        </p:attrNameLst>
                                      </p:cBhvr>
                                    </p:animMotion>
                                    <p:animRot by="1500000">
                                      <p:cBhvr>
                                        <p:cTn id="15" dur="125" fill="hold">
                                          <p:stCondLst>
                                            <p:cond delay="0"/>
                                          </p:stCondLst>
                                        </p:cTn>
                                        <p:tgtEl>
                                          <p:spTgt spid="5"/>
                                        </p:tgtEl>
                                        <p:attrNameLst>
                                          <p:attrName>r</p:attrName>
                                        </p:attrNameLst>
                                      </p:cBhvr>
                                    </p:animRot>
                                    <p:animRot by="-1500000">
                                      <p:cBhvr>
                                        <p:cTn id="16" dur="125" fill="hold">
                                          <p:stCondLst>
                                            <p:cond delay="125"/>
                                          </p:stCondLst>
                                        </p:cTn>
                                        <p:tgtEl>
                                          <p:spTgt spid="5"/>
                                        </p:tgtEl>
                                        <p:attrNameLst>
                                          <p:attrName>r</p:attrName>
                                        </p:attrNameLst>
                                      </p:cBhvr>
                                    </p:animRot>
                                    <p:animRot by="-1500000">
                                      <p:cBhvr>
                                        <p:cTn id="17" dur="125" fill="hold">
                                          <p:stCondLst>
                                            <p:cond delay="250"/>
                                          </p:stCondLst>
                                        </p:cTn>
                                        <p:tgtEl>
                                          <p:spTgt spid="5"/>
                                        </p:tgtEl>
                                        <p:attrNameLst>
                                          <p:attrName>r</p:attrName>
                                        </p:attrNameLst>
                                      </p:cBhvr>
                                    </p:animRot>
                                    <p:animRot by="1500000">
                                      <p:cBhvr>
                                        <p:cTn id="1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xmlns="" id="{CF997636-5241-4523-9DC9-E59A1E2E1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675"/>
            <a:ext cx="12192000" cy="6858000"/>
          </a:xfrm>
          <a:prstGeom prst="rect">
            <a:avLst/>
          </a:prstGeom>
        </p:spPr>
      </p:pic>
      <p:sp>
        <p:nvSpPr>
          <p:cNvPr id="10" name="Заголовок 9">
            <a:extLst>
              <a:ext uri="{FF2B5EF4-FFF2-40B4-BE49-F238E27FC236}">
                <a16:creationId xmlns:a16="http://schemas.microsoft.com/office/drawing/2014/main" xmlns="" id="{DD0192B5-9100-4F54-B636-0E9CF113D254}"/>
              </a:ext>
            </a:extLst>
          </p:cNvPr>
          <p:cNvSpPr>
            <a:spLocks noGrp="1"/>
          </p:cNvSpPr>
          <p:nvPr>
            <p:ph type="title"/>
          </p:nvPr>
        </p:nvSpPr>
        <p:spPr>
          <a:xfrm>
            <a:off x="7520151" y="365125"/>
            <a:ext cx="4130565" cy="2015468"/>
          </a:xfrm>
        </p:spPr>
        <p:txBody>
          <a:bodyPr/>
          <a:lstStyle/>
          <a:p>
            <a:r>
              <a:rPr lang="ru-RU" sz="1800" b="1" i="0" dirty="0" smtClean="0">
                <a:solidFill>
                  <a:srgbClr val="FF0000"/>
                </a:solidFill>
                <a:effectLst/>
                <a:latin typeface="Times New Roman" panose="02020603050405020304" pitchFamily="18" charset="0"/>
              </a:rPr>
              <a:t>Простые Детские Эксперименты </a:t>
            </a:r>
            <a:r>
              <a:rPr lang="ru-RU" sz="1800" b="1" i="0" dirty="0">
                <a:solidFill>
                  <a:srgbClr val="FF0000"/>
                </a:solidFill>
                <a:effectLst/>
                <a:latin typeface="Times New Roman" panose="02020603050405020304" pitchFamily="18" charset="0"/>
              </a:rPr>
              <a:t>в домашних условиях. Опыты Для </a:t>
            </a:r>
            <a:r>
              <a:rPr lang="ru-RU" sz="1800" b="1" i="0" dirty="0" smtClean="0">
                <a:solidFill>
                  <a:srgbClr val="FF0000"/>
                </a:solidFill>
                <a:effectLst/>
                <a:latin typeface="Times New Roman" panose="02020603050405020304" pitchFamily="18" charset="0"/>
              </a:rPr>
              <a:t>Детей:</a:t>
            </a:r>
            <a:r>
              <a:rPr lang="ru-RU" sz="1800" b="0" i="0" dirty="0">
                <a:solidFill>
                  <a:srgbClr val="000000"/>
                </a:solidFill>
                <a:effectLst/>
                <a:latin typeface="Calibri" panose="020F0502020204030204" pitchFamily="34" charset="0"/>
              </a:rPr>
              <a:t/>
            </a:r>
            <a:br>
              <a:rPr lang="ru-RU" sz="1800" b="0" i="0" dirty="0">
                <a:solidFill>
                  <a:srgbClr val="000000"/>
                </a:solidFill>
                <a:effectLst/>
                <a:latin typeface="Calibri" panose="020F0502020204030204" pitchFamily="34" charset="0"/>
              </a:rPr>
            </a:br>
            <a:r>
              <a:rPr lang="ru-RU" sz="1800" b="0" i="0" u="sng" dirty="0">
                <a:solidFill>
                  <a:srgbClr val="1D528F"/>
                </a:solidFill>
                <a:effectLst/>
                <a:latin typeface="Times New Roman" panose="02020603050405020304" pitchFamily="18" charset="0"/>
                <a:hlinkClick r:id="rId5"/>
              </a:rPr>
              <a:t>https://www.youtube.com/watch?v=L_u41RJdX3Y</a:t>
            </a:r>
            <a:r>
              <a:rPr lang="ru-RU" sz="1800" b="0" i="0" dirty="0">
                <a:solidFill>
                  <a:srgbClr val="000000"/>
                </a:solidFill>
                <a:effectLst/>
                <a:latin typeface="Calibri" panose="020F0502020204030204" pitchFamily="34" charset="0"/>
              </a:rPr>
              <a:t/>
            </a:r>
            <a:br>
              <a:rPr lang="ru-RU" sz="1800" b="0" i="0" dirty="0">
                <a:solidFill>
                  <a:srgbClr val="000000"/>
                </a:solidFill>
                <a:effectLst/>
                <a:latin typeface="Calibri" panose="020F0502020204030204" pitchFamily="34" charset="0"/>
              </a:rPr>
            </a:br>
            <a:endParaRPr lang="ru-RU" dirty="0"/>
          </a:p>
        </p:txBody>
      </p:sp>
      <p:pic>
        <p:nvPicPr>
          <p:cNvPr id="2" name="nukadeti.ru_-_ulybka">
            <a:hlinkClick r:id="" action="ppaction://media"/>
            <a:extLst>
              <a:ext uri="{FF2B5EF4-FFF2-40B4-BE49-F238E27FC236}">
                <a16:creationId xmlns:a16="http://schemas.microsoft.com/office/drawing/2014/main" xmlns="" id="{F5E7F6CF-7AA3-4391-B22D-E84EDB5E2A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58709778"/>
      </p:ext>
    </p:extLst>
  </p:cSld>
  <p:clrMapOvr>
    <a:masterClrMapping/>
  </p:clrMapOvr>
  <mc:AlternateContent xmlns:mc="http://schemas.openxmlformats.org/markup-compatibility/2006" xmlns:p14="http://schemas.microsoft.com/office/powerpoint/2010/main">
    <mc:Choice Requires="p14">
      <p:transition spd="slow" p14:dur="3900" advTm="123428">
        <p14:glitter pattern="hexagon"/>
      </p:transition>
    </mc:Choice>
    <mc:Fallback xmlns="">
      <p:transition spd="slow" advTm="1234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123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630B4717-CC0A-49C6-8DEF-862F6766C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344400" cy="7409793"/>
          </a:xfrm>
          <a:prstGeom prst="rect">
            <a:avLst/>
          </a:prstGeom>
        </p:spPr>
      </p:pic>
      <p:sp>
        <p:nvSpPr>
          <p:cNvPr id="6" name="Заголовок 5">
            <a:extLst>
              <a:ext uri="{FF2B5EF4-FFF2-40B4-BE49-F238E27FC236}">
                <a16:creationId xmlns:a16="http://schemas.microsoft.com/office/drawing/2014/main" xmlns="" id="{B4106FAA-EEF7-4CC7-99A2-FEAD75189909}"/>
              </a:ext>
            </a:extLst>
          </p:cNvPr>
          <p:cNvSpPr>
            <a:spLocks noGrp="1"/>
          </p:cNvSpPr>
          <p:nvPr>
            <p:ph type="title"/>
          </p:nvPr>
        </p:nvSpPr>
        <p:spPr>
          <a:xfrm>
            <a:off x="3279228" y="365125"/>
            <a:ext cx="8040413" cy="2236185"/>
          </a:xfrm>
        </p:spPr>
        <p:txBody>
          <a:bodyPr/>
          <a:lstStyle/>
          <a:p>
            <a:r>
              <a:rPr lang="ru-RU" b="0" i="0" dirty="0">
                <a:solidFill>
                  <a:srgbClr val="66FF66"/>
                </a:solidFill>
                <a:effectLst/>
                <a:latin typeface="Times New Roman" panose="02020603050405020304" pitchFamily="18" charset="0"/>
              </a:rPr>
              <a:t>Предлагаю провести несколько интересных опытов вместе с детьми.</a:t>
            </a:r>
            <a:endParaRPr lang="ru-RU" dirty="0">
              <a:solidFill>
                <a:srgbClr val="66FF66"/>
              </a:solidFill>
            </a:endParaRPr>
          </a:p>
        </p:txBody>
      </p:sp>
    </p:spTree>
    <p:extLst>
      <p:ext uri="{BB962C8B-B14F-4D97-AF65-F5344CB8AC3E}">
        <p14:creationId xmlns:p14="http://schemas.microsoft.com/office/powerpoint/2010/main" val="39657170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xmlns="" id="{296A37E3-4715-4304-BF92-90C6744FF7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Заголовок 9">
            <a:extLst>
              <a:ext uri="{FF2B5EF4-FFF2-40B4-BE49-F238E27FC236}">
                <a16:creationId xmlns:a16="http://schemas.microsoft.com/office/drawing/2014/main" xmlns="" id="{4EC493D5-FDD6-4AD2-9C39-183B1E429852}"/>
              </a:ext>
            </a:extLst>
          </p:cNvPr>
          <p:cNvSpPr>
            <a:spLocks noGrp="1"/>
          </p:cNvSpPr>
          <p:nvPr>
            <p:ph type="title"/>
          </p:nvPr>
        </p:nvSpPr>
        <p:spPr/>
        <p:txBody>
          <a:bodyPr>
            <a:normAutofit/>
          </a:bodyPr>
          <a:lstStyle/>
          <a:p>
            <a:r>
              <a:rPr lang="ru-RU" sz="1800" b="0" i="0" dirty="0">
                <a:solidFill>
                  <a:srgbClr val="000000"/>
                </a:solidFill>
                <a:effectLst/>
                <a:latin typeface="Calibri" panose="020F0502020204030204" pitchFamily="34" charset="0"/>
              </a:rPr>
              <a:t/>
            </a:r>
            <a:br>
              <a:rPr lang="ru-RU" sz="1800" b="0" i="0" dirty="0">
                <a:solidFill>
                  <a:srgbClr val="000000"/>
                </a:solidFill>
                <a:effectLst/>
                <a:latin typeface="Calibri" panose="020F0502020204030204" pitchFamily="34" charset="0"/>
              </a:rPr>
            </a:br>
            <a:endParaRPr lang="ru-RU" dirty="0"/>
          </a:p>
        </p:txBody>
      </p:sp>
      <p:sp>
        <p:nvSpPr>
          <p:cNvPr id="12" name="Объект 11">
            <a:extLst>
              <a:ext uri="{FF2B5EF4-FFF2-40B4-BE49-F238E27FC236}">
                <a16:creationId xmlns:a16="http://schemas.microsoft.com/office/drawing/2014/main" xmlns="" id="{2B7D76DF-8395-44A6-A750-7572596F0CDE}"/>
              </a:ext>
            </a:extLst>
          </p:cNvPr>
          <p:cNvSpPr>
            <a:spLocks noGrp="1"/>
          </p:cNvSpPr>
          <p:nvPr>
            <p:ph sz="half" idx="1"/>
          </p:nvPr>
        </p:nvSpPr>
        <p:spPr>
          <a:xfrm>
            <a:off x="1743074" y="2124075"/>
            <a:ext cx="4514851" cy="3552825"/>
          </a:xfrm>
        </p:spPr>
        <p:txBody>
          <a:bodyPr>
            <a:normAutofit fontScale="92500" lnSpcReduction="10000"/>
          </a:bodyPr>
          <a:lstStyle/>
          <a:p>
            <a:r>
              <a:rPr lang="ru-RU" sz="2800" b="1" i="0" dirty="0">
                <a:effectLst/>
                <a:latin typeface="Times New Roman" panose="02020603050405020304" pitchFamily="18" charset="0"/>
              </a:rPr>
              <a:t>Как проткнуть воздушный шарик без вреда для него?</a:t>
            </a:r>
            <a:r>
              <a:rPr lang="ru-RU" sz="2800" b="0" i="0" dirty="0">
                <a:solidFill>
                  <a:srgbClr val="FF0000"/>
                </a:solidFill>
                <a:effectLst/>
                <a:latin typeface="Calibri" panose="020F0502020204030204" pitchFamily="34" charset="0"/>
              </a:rPr>
              <a:t/>
            </a:r>
            <a:br>
              <a:rPr lang="ru-RU" sz="2800" b="0" i="0" dirty="0">
                <a:solidFill>
                  <a:srgbClr val="FF0000"/>
                </a:solidFill>
                <a:effectLst/>
                <a:latin typeface="Calibri" panose="020F0502020204030204" pitchFamily="34" charset="0"/>
              </a:rPr>
            </a:br>
            <a:r>
              <a:rPr lang="ru-RU" sz="2800" b="0" i="0" u="none" strike="noStrike" dirty="0">
                <a:solidFill>
                  <a:srgbClr val="FF0000"/>
                </a:solidFill>
                <a:effectLst/>
                <a:latin typeface="Times New Roman" panose="02020603050405020304" pitchFamily="18" charset="0"/>
              </a:rPr>
              <a:t>Ребенок знает, что если проколоть шарик, то он лопнет. Наклейте на шарик с двух сторон по кусочку скотча. И теперь вы спокойно проткнете шарик через скотч без всякого вреда для него.</a:t>
            </a:r>
            <a:endParaRPr lang="ru-RU" dirty="0"/>
          </a:p>
        </p:txBody>
      </p:sp>
      <p:sp>
        <p:nvSpPr>
          <p:cNvPr id="13" name="Объект 12">
            <a:extLst>
              <a:ext uri="{FF2B5EF4-FFF2-40B4-BE49-F238E27FC236}">
                <a16:creationId xmlns:a16="http://schemas.microsoft.com/office/drawing/2014/main" xmlns="" id="{831547E2-790C-49D1-9C63-9CBE4FEA4DF1}"/>
              </a:ext>
            </a:extLst>
          </p:cNvPr>
          <p:cNvSpPr>
            <a:spLocks noGrp="1"/>
          </p:cNvSpPr>
          <p:nvPr>
            <p:ph sz="half" idx="2"/>
          </p:nvPr>
        </p:nvSpPr>
        <p:spPr/>
        <p:txBody>
          <a:bodyPr>
            <a:normAutofit fontScale="92500" lnSpcReduction="10000"/>
          </a:bodyPr>
          <a:lstStyle/>
          <a:p>
            <a:pPr marL="0" indent="0" algn="l">
              <a:buNone/>
            </a:pPr>
            <a:r>
              <a:rPr lang="ru-RU" sz="2600" b="1" i="0" dirty="0">
                <a:effectLst/>
                <a:latin typeface="Times New Roman" panose="02020603050405020304" pitchFamily="18" charset="0"/>
              </a:rPr>
              <a:t>«Куда делись чернила?» (</a:t>
            </a:r>
            <a:r>
              <a:rPr lang="ru-RU" sz="2600" b="1" i="0" u="none" strike="noStrike" dirty="0">
                <a:effectLst/>
                <a:latin typeface="Times New Roman" panose="02020603050405020304" pitchFamily="18" charset="0"/>
              </a:rPr>
              <a:t>превращения)</a:t>
            </a:r>
            <a:endParaRPr lang="ru-RU" sz="2600" b="1" i="0" dirty="0">
              <a:effectLst/>
              <a:latin typeface="Calibri" panose="020F0502020204030204" pitchFamily="34" charset="0"/>
            </a:endParaRPr>
          </a:p>
          <a:p>
            <a:pPr algn="l"/>
            <a:r>
              <a:rPr lang="ru-RU" sz="2600" b="0" i="0" u="none" strike="noStrike" dirty="0">
                <a:solidFill>
                  <a:srgbClr val="FF0000"/>
                </a:solidFill>
                <a:effectLst/>
                <a:latin typeface="Times New Roman" panose="02020603050405020304" pitchFamily="18" charset="0"/>
              </a:rPr>
              <a:t>В пузырек с водой капните чернил или туши, чтобы раствор был бледно-голубым. Туда же положите таблетку растолченного активированного угля. Закройте горлышко пальцем и взболтайте смесь. Она посветлеет на глазах. Дело в том, что уголь впитывает своей поверхностью молекулы красителя и его уже и не видно.</a:t>
            </a:r>
            <a:endParaRPr lang="ru-RU" sz="2600" b="0" i="0" dirty="0">
              <a:solidFill>
                <a:srgbClr val="FF0000"/>
              </a:solidFill>
              <a:effectLst/>
              <a:latin typeface="Calibri" panose="020F0502020204030204" pitchFamily="34" charset="0"/>
            </a:endParaRPr>
          </a:p>
          <a:p>
            <a:endParaRPr lang="ru-RU" dirty="0"/>
          </a:p>
        </p:txBody>
      </p:sp>
    </p:spTree>
    <p:extLst>
      <p:ext uri="{BB962C8B-B14F-4D97-AF65-F5344CB8AC3E}">
        <p14:creationId xmlns:p14="http://schemas.microsoft.com/office/powerpoint/2010/main" val="24874234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 1.48148E-6 L 0 -0.07222 " pathEditMode="relative" rAng="0" ptsTypes="AA">
                                      <p:cBhvr>
                                        <p:cTn id="6" dur="250" accel="50000" decel="50000" autoRev="1" fill="hold">
                                          <p:stCondLst>
                                            <p:cond delay="0"/>
                                          </p:stCondLst>
                                        </p:cTn>
                                        <p:tgtEl>
                                          <p:spTgt spid="10"/>
                                        </p:tgtEl>
                                        <p:attrNameLst>
                                          <p:attrName>ppt_x</p:attrName>
                                          <p:attrName>ppt_y</p:attrName>
                                        </p:attrNameLst>
                                      </p:cBhvr>
                                      <p:rCtr x="0" y="-3611"/>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2">
                                            <p:txEl>
                                              <p:pRg st="0" end="0"/>
                                            </p:txEl>
                                          </p:spTgt>
                                        </p:tgtEl>
                                        <p:attrNameLst>
                                          <p:attrName>ppt_x</p:attrName>
                                          <p:attrName>ppt_y</p:attrName>
                                        </p:attrNameLst>
                                      </p:cBhvr>
                                    </p:animMotion>
                                    <p:animRot by="1500000">
                                      <p:cBhvr>
                                        <p:cTn id="15" dur="125" fill="hold">
                                          <p:stCondLst>
                                            <p:cond delay="0"/>
                                          </p:stCondLst>
                                        </p:cTn>
                                        <p:tgtEl>
                                          <p:spTgt spid="12">
                                            <p:txEl>
                                              <p:pRg st="0" end="0"/>
                                            </p:txEl>
                                          </p:spTgt>
                                        </p:tgtEl>
                                        <p:attrNameLst>
                                          <p:attrName>r</p:attrName>
                                        </p:attrNameLst>
                                      </p:cBhvr>
                                    </p:animRot>
                                    <p:animRot by="-1500000">
                                      <p:cBhvr>
                                        <p:cTn id="16" dur="125" fill="hold">
                                          <p:stCondLst>
                                            <p:cond delay="125"/>
                                          </p:stCondLst>
                                        </p:cTn>
                                        <p:tgtEl>
                                          <p:spTgt spid="12">
                                            <p:txEl>
                                              <p:pRg st="0" end="0"/>
                                            </p:txEl>
                                          </p:spTgt>
                                        </p:tgtEl>
                                        <p:attrNameLst>
                                          <p:attrName>r</p:attrName>
                                        </p:attrNameLst>
                                      </p:cBhvr>
                                    </p:animRot>
                                    <p:animRot by="-1500000">
                                      <p:cBhvr>
                                        <p:cTn id="17" dur="125" fill="hold">
                                          <p:stCondLst>
                                            <p:cond delay="250"/>
                                          </p:stCondLst>
                                        </p:cTn>
                                        <p:tgtEl>
                                          <p:spTgt spid="12">
                                            <p:txEl>
                                              <p:pRg st="0" end="0"/>
                                            </p:txEl>
                                          </p:spTgt>
                                        </p:tgtEl>
                                        <p:attrNameLst>
                                          <p:attrName>r</p:attrName>
                                        </p:attrNameLst>
                                      </p:cBhvr>
                                    </p:animRot>
                                    <p:animRot by="1500000">
                                      <p:cBhvr>
                                        <p:cTn id="18" dur="125" fill="hold">
                                          <p:stCondLst>
                                            <p:cond delay="375"/>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266</Words>
  <Application>Microsoft Office PowerPoint</Application>
  <PresentationFormat>Произвольный</PresentationFormat>
  <Paragraphs>20</Paragraphs>
  <Slides>14</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Уважаемые родители! Представляем вашему вниманию электронный образовательный маршрут на тему «Опытно-эксперительная деятельность для детей 3-4 лет.</vt:lpstr>
      <vt:lpstr>Экспериментирование – это, наряду с игрой – ведущая деятельность дошкольника. Ребёнок научиться определять наилучший способ решения встающих перед ним задач и находить ответы на возникающие вопросы. Для этого необходимо соблюдать некоторые правила: Установите цель эксперимента (для чего мы проводим опыт) Подберите материалы (список всего необходимого для проведения опыта) Обсудите процесс (поэтапные инструкции по проведению эксперимента) Подведите итоги (точное описание ожидаемого результата) Объясните почему? Доступными для ребёнка словами. Помните! При проведении эксперимента главное – безопасность вас и вашего ребёнка. </vt:lpstr>
      <vt:lpstr>Техника безопасности при проведении экспериментов:</vt:lpstr>
      <vt:lpstr>Презентация PowerPoint</vt:lpstr>
      <vt:lpstr>Презентация PowerPoint</vt:lpstr>
      <vt:lpstr>Презентация PowerPoint</vt:lpstr>
      <vt:lpstr>Простые Детские Эксперименты в домашних условиях. Опыты Для Детей: https://www.youtube.com/watch?v=L_u41RJdX3Y </vt:lpstr>
      <vt:lpstr>Предлагаю провести несколько интересных опытов вместе с детьми.</vt:lpstr>
      <vt:lpstr> </vt:lpstr>
      <vt:lpstr>Презентация PowerPoint</vt:lpstr>
      <vt:lpstr>«Танцующая фольга» Нарежьте алюминиевую фольгу (блестящую обертку от шоколада или конфет) очень узкими и длинными полосками. Проведите расческой по своим волосам, а затем поднесите ее вплотную к отрезкам. Полоски начнут "танцевать". Это притягиваются друг к другу положительные и отрицательные электрические заряды. </vt:lpstr>
      <vt:lpstr>Презентация PowerPoint</vt:lpstr>
      <vt:lpstr>«Понятие об электрических зарядах» Надуйте небольшой воздушный шар. Потрите шар о шерсть или мех, а еще лучше о свои волосы, и вы увидите, как шар начнет прилипать буквально ко всем предметам в комнате: к шкафу, к стенке, а самое главное - к ребенку. Это объясняется тем, что все предметы имеют определенный электрический заряд. В результате контакта между двумя различными материалами происходит разделение электрических разрядов.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Уважаемые родители! Представляю вашему вниманию электронный образовательный маршрут на тему «Опытно-эксперительная деятельность для детей 3-4 лет.</dc:title>
  <dc:creator>Елизавета Кудинова</dc:creator>
  <cp:lastModifiedBy>USER</cp:lastModifiedBy>
  <cp:revision>13</cp:revision>
  <dcterms:created xsi:type="dcterms:W3CDTF">2024-09-25T05:30:14Z</dcterms:created>
  <dcterms:modified xsi:type="dcterms:W3CDTF">2025-04-08T08:08:01Z</dcterms:modified>
</cp:coreProperties>
</file>