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76" r:id="rId4"/>
    <p:sldId id="277" r:id="rId5"/>
    <p:sldId id="278" r:id="rId6"/>
    <p:sldId id="280" r:id="rId7"/>
    <p:sldId id="281" r:id="rId8"/>
    <p:sldId id="282" r:id="rId9"/>
    <p:sldId id="283" r:id="rId10"/>
    <p:sldId id="28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411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0660-8388-40F6-B361-2BD7ED11484B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52C80-C448-427A-BE38-7438E29A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0660-8388-40F6-B361-2BD7ED11484B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52C80-C448-427A-BE38-7438E29A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0660-8388-40F6-B361-2BD7ED11484B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52C80-C448-427A-BE38-7438E29A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0660-8388-40F6-B361-2BD7ED11484B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52C80-C448-427A-BE38-7438E29A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0660-8388-40F6-B361-2BD7ED11484B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52C80-C448-427A-BE38-7438E29A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0660-8388-40F6-B361-2BD7ED11484B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52C80-C448-427A-BE38-7438E29A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0660-8388-40F6-B361-2BD7ED11484B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52C80-C448-427A-BE38-7438E29A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0660-8388-40F6-B361-2BD7ED11484B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52C80-C448-427A-BE38-7438E29A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0660-8388-40F6-B361-2BD7ED11484B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52C80-C448-427A-BE38-7438E29A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0660-8388-40F6-B361-2BD7ED11484B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52C80-C448-427A-BE38-7438E29A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0660-8388-40F6-B361-2BD7ED11484B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52C80-C448-427A-BE38-7438E29A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B0660-8388-40F6-B361-2BD7ED11484B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52C80-C448-427A-BE38-7438E29A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dou70.kirov.spb.ru/images/&#1051;&#1048;&#1063;&#1053;&#1067;&#1045;_&#1057;&#1058;&#1056;&#1040;&#1053;&#1048;&#1062;&#1067;/&#1050;&#1086;&#1079;&#1083;&#1086;&#1074;&#1072;/&#1057;&#1082;&#1072;&#1079;&#1082;&#1080;_&#1087;&#1088;&#1086;_&#1052;&#1072;&#1089;&#1083;&#1077;&#1085;&#1080;&#1094;&#1091;_&#1076;&#1083;&#1103;_&#1076;&#1077;&#1090;&#1077;&#1081;_5-7_&#1083;&#1077;&#1090;.pdf" TargetMode="External"/><Relationship Id="rId4" Type="http://schemas.openxmlformats.org/officeDocument/2006/relationships/hyperlink" Target="https://alldoshkol.ru/razvivayka/maslenitsa-dlya-detej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yandex.ru/video/preview/574088770537533827" TargetMode="External"/><Relationship Id="rId5" Type="http://schemas.openxmlformats.org/officeDocument/2006/relationships/hyperlink" Target="https://yandex.ru/video/preview/11760385300140826830" TargetMode="External"/><Relationship Id="rId4" Type="http://schemas.openxmlformats.org/officeDocument/2006/relationships/hyperlink" Target="https://yandex.ru/video/preview/574821621090625501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yandex.ru/video/preview/9786245537319331180" TargetMode="External"/><Relationship Id="rId4" Type="http://schemas.openxmlformats.org/officeDocument/2006/relationships/hyperlink" Target="https://chudesenka.ru/load/pesni_o_maslenice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s://yandex.ru/video/preview/804710320656338222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infourok.ru/podborka-chastushek-na-maslenicu-dlya-detey-2609134.html" TargetMode="External"/><Relationship Id="rId5" Type="http://schemas.openxmlformats.org/officeDocument/2006/relationships/hyperlink" Target="https://vk.com/wall163806643_1953" TargetMode="External"/><Relationship Id="rId4" Type="http://schemas.openxmlformats.org/officeDocument/2006/relationships/hyperlink" Target="https://vk.com/wall-64154756_4578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yandex.ru/video/preview/6563820641807102165" TargetMode="External"/><Relationship Id="rId5" Type="http://schemas.openxmlformats.org/officeDocument/2006/relationships/hyperlink" Target="https://nsportal.ru/detskiy-sad/razvitie-rechi/2019/08/05/palchikovye-igry" TargetMode="External"/><Relationship Id="rId4" Type="http://schemas.openxmlformats.org/officeDocument/2006/relationships/hyperlink" Target="https://nsportal.ru/detskiy-sad/zdorovyy-obraz-zhizni/2020/03/30/maslenichnye-igry-s-detmi-doshkolnogo-vozrast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s://dzen.ru/a/XkWWf4O9CQt-l_2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aam.ru/detskijsad/master-klas-po-izgotovleniyu-loskutnoi-kukly-maslenicy.html" TargetMode="External"/><Relationship Id="rId5" Type="http://schemas.openxmlformats.org/officeDocument/2006/relationships/hyperlink" Target="https://yandex.ru/video/preview/10498413710661811257" TargetMode="External"/><Relationship Id="rId4" Type="http://schemas.openxmlformats.org/officeDocument/2006/relationships/hyperlink" Target="https://yandex.ru/video/preview/557914771661659952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1613462475_17-p-fon-dlya-prezentatsii-pro-maslenitsu-20.jpg"/>
          <p:cNvPicPr>
            <a:picLocks noChangeAspect="1"/>
          </p:cNvPicPr>
          <p:nvPr/>
        </p:nvPicPr>
        <p:blipFill>
          <a:blip r:embed="rId2"/>
          <a:srcRect r="32594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172143" y="4581128"/>
            <a:ext cx="29529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+mj-cs"/>
              </a:rPr>
              <a:t/>
            </a:r>
            <a:br>
              <a:rPr lang="ru-RU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+mj-cs"/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28" y="3857628"/>
            <a:ext cx="6286544" cy="216431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образовательный маршрут по патриотическому воспитанию</a:t>
            </a:r>
          </a:p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тему: «Масленица»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2" name="Рисунок 11" descr="1644952608_22-almode-ru-p-simvoli-maslenitsi-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-142900"/>
            <a:ext cx="3000396" cy="28839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42594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13462475_17-p-fon-dlya-prezentatsii-pro-maslenitsu-20.jpg"/>
          <p:cNvPicPr>
            <a:picLocks noChangeAspect="1"/>
          </p:cNvPicPr>
          <p:nvPr/>
        </p:nvPicPr>
        <p:blipFill>
          <a:blip r:embed="rId2"/>
          <a:srcRect r="32594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094672" y="324433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	</a:t>
            </a:r>
          </a:p>
        </p:txBody>
      </p:sp>
      <p:pic>
        <p:nvPicPr>
          <p:cNvPr id="11" name="Рисунок 10" descr="1644952608_22-almode-ru-p-simvoli-maslenitsi-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-142900"/>
            <a:ext cx="3000396" cy="28839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Прямоугольник 11"/>
          <p:cNvSpPr/>
          <p:nvPr/>
        </p:nvSpPr>
        <p:spPr>
          <a:xfrm>
            <a:off x="500034" y="1571612"/>
            <a:ext cx="27860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5750" algn="ctr">
              <a:spcAft>
                <a:spcPts val="0"/>
              </a:spcAft>
            </a:pPr>
            <a:endParaRPr lang="ru-RU" kern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5750" algn="ctr">
              <a:spcAft>
                <a:spcPts val="0"/>
              </a:spcAft>
            </a:pPr>
            <a:endParaRPr lang="ru-RU" kern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5750" algn="ctr">
              <a:spcAft>
                <a:spcPts val="0"/>
              </a:spcAft>
            </a:pPr>
            <a:endParaRPr lang="ru-RU" kern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720" y="1225689"/>
            <a:ext cx="3357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	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28596" y="2571744"/>
            <a:ext cx="8429684" cy="353943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дошкольном возрасте формируются глубокие чувства любви и привязанности к своей культуре, к своему народу, к своей земле. Знание истории своего народа, родной культуры, участие в народных праздниках, духовно обогащают ребенка, воспитывают гордость за свой народ, поддерживает интерес к его истории и культуре.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вы, родители, поддержите этот интерес, используя интернет-ресурсы и предлагаемую нами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пятишаговую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образовательную программу. </a:t>
            </a:r>
          </a:p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ЗАБЫВАЙТЕ, что, заинтересовав ребенка, можно посеять семя любознательности и пытливости, что, несомненно, поможет ему в будущем учиться на отлично и узнавать каждый день что-то новое. </a:t>
            </a:r>
            <a:r>
              <a:rPr lang="ru-RU" dirty="0" smtClean="0"/>
              <a:t>	</a:t>
            </a: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613462475_17-p-fon-dlya-prezentatsii-pro-maslenitsu-20.jpg"/>
          <p:cNvPicPr>
            <a:picLocks noChangeAspect="1"/>
          </p:cNvPicPr>
          <p:nvPr/>
        </p:nvPicPr>
        <p:blipFill>
          <a:blip r:embed="rId2"/>
          <a:srcRect r="32594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428604"/>
            <a:ext cx="3571868" cy="1384995"/>
          </a:xfrm>
          <a:prstGeom prst="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Масленица – это проводы зимы и встреча весны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2000240"/>
            <a:ext cx="396875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Рисунок 8" descr="1644952608_22-almode-ru-p-simvoli-maslenitsi-2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00562" y="-142900"/>
            <a:ext cx="3000396" cy="28839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05673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13462475_17-p-fon-dlya-prezentatsii-pro-maslenitsu-20.jpg"/>
          <p:cNvPicPr>
            <a:picLocks noChangeAspect="1"/>
          </p:cNvPicPr>
          <p:nvPr/>
        </p:nvPicPr>
        <p:blipFill>
          <a:blip r:embed="rId2"/>
          <a:srcRect r="32594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1644952608_22-almode-ru-p-simvoli-maslenitsi-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-142900"/>
            <a:ext cx="3000396" cy="28839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571472" y="2500306"/>
            <a:ext cx="8072494" cy="393954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родители!</a:t>
            </a:r>
          </a:p>
          <a:p>
            <a:pPr algn="ctr"/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kern="50" dirty="0" smtClean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Предлагаем Вашему вниманию электронный образовательный маршрут</a:t>
            </a:r>
          </a:p>
          <a:p>
            <a:pPr indent="450215" algn="ctr"/>
            <a:r>
              <a:rPr lang="ru-RU" sz="2400" kern="50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2400" b="1" i="1" kern="50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«Масленица»</a:t>
            </a:r>
            <a:r>
              <a:rPr lang="ru-RU" sz="2400" i="1" kern="50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ru-RU" kern="50" dirty="0" smtClean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целью которого является </a:t>
            </a:r>
            <a:r>
              <a:rPr lang="ru-RU" kern="50" dirty="0" smtClean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приобщение </a:t>
            </a:r>
            <a:r>
              <a:rPr lang="ru-RU" kern="50" dirty="0" smtClean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детей к </a:t>
            </a:r>
            <a:r>
              <a:rPr lang="ru-RU" kern="50" dirty="0" smtClean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русским народным </a:t>
            </a:r>
            <a:r>
              <a:rPr lang="ru-RU" kern="50" dirty="0" smtClean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традициям.  </a:t>
            </a:r>
            <a:r>
              <a:rPr lang="ru-RU" kern="50" dirty="0" smtClean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Вместе </a:t>
            </a:r>
            <a:r>
              <a:rPr lang="ru-RU" kern="50" dirty="0" smtClean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 детьми вы окунетесь в историю возникновения праздника Масленица, узнаете </a:t>
            </a:r>
            <a:r>
              <a:rPr lang="ru-RU" kern="5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исконнорусские</a:t>
            </a:r>
            <a:r>
              <a:rPr lang="ru-RU" kern="50" dirty="0" smtClean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народные масленичные игры и забавы, попробуете изготовить интереснейшую поделку и просто приятно проведете время со своим ребенком. Приятного Вам времяпрепровождения!</a:t>
            </a:r>
          </a:p>
          <a:p>
            <a:pPr indent="450215" algn="ctr">
              <a:spcAft>
                <a:spcPts val="0"/>
              </a:spcAft>
            </a:pPr>
            <a:endParaRPr lang="ru-RU" sz="1600" i="1" kern="5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endParaRPr lang="ru-RU" sz="1600" i="1" kern="5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Желаем вам приятного и познавательного времени в образовательном пути!</a:t>
            </a:r>
            <a:endParaRPr lang="ru-RU" sz="2400" b="1" i="1" kern="50" dirty="0" smtClean="0">
              <a:solidFill>
                <a:srgbClr val="FF0000"/>
              </a:solidFill>
              <a:latin typeface="Times New Roman" panose="02020603050405020304" pitchFamily="18" charset="0"/>
              <a:ea typeface="SimSun" panose="02010600030101010101" pitchFamily="2" charset="-122"/>
              <a:cs typeface="Mang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13462475_17-p-fon-dlya-prezentatsii-pro-maslenitsu-20.jpg"/>
          <p:cNvPicPr>
            <a:picLocks noChangeAspect="1"/>
          </p:cNvPicPr>
          <p:nvPr/>
        </p:nvPicPr>
        <p:blipFill>
          <a:blip r:embed="rId2"/>
          <a:srcRect r="32594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1644952608_22-almode-ru-p-simvoli-maslenitsi-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-142900"/>
            <a:ext cx="3000396" cy="28839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57158" y="285728"/>
            <a:ext cx="3098305" cy="954107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1. «Почитайте!»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714488"/>
            <a:ext cx="328614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Историю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Масленицы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для детей лучше начать рассказывать с истоков древних традиций. Раньше праздник отмечался именно в день весеннего равноденствия. Праздник ознаменовывался проводами зимы, прославлением солнца, атрибутом которого стал считаться круглый блин. Прочитайте детям историю возникновения праздника, как называются дни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Масленичной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недели и совместно выясните, почему же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Масленица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так называется.</a:t>
            </a:r>
            <a:endParaRPr lang="ru-RU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643306" y="2357430"/>
          <a:ext cx="5286413" cy="4030647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599250"/>
                <a:gridCol w="1599251"/>
                <a:gridCol w="2087912"/>
              </a:tblGrid>
              <a:tr h="10131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читать?</a:t>
                      </a:r>
                    </a:p>
                    <a:p>
                      <a:pPr algn="ctr"/>
                      <a:endParaRPr lang="ru-RU" sz="1800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Где искать?</a:t>
                      </a:r>
                    </a:p>
                    <a:p>
                      <a:pPr algn="ctr"/>
                      <a:endParaRPr lang="ru-RU" sz="1800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спросить и уточнить у ребёнка?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284454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История Масленицы</a:t>
                      </a: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20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Масленица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художественной литературе 	</a:t>
                      </a:r>
                    </a:p>
                    <a:p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https://alldoshkol.ru/razvivayka/maslenitsa-dlya-detej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  <a:hlinkClick r:id="rId5"/>
                      </a:endParaRP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  <a:hlinkClick r:id="rId5"/>
                      </a:endParaRP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  <a:hlinkClick r:id="rId5"/>
                      </a:endParaRP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  <a:hlinkClick r:id="rId5"/>
                      </a:endParaRP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  <a:hlinkClick r:id="rId5"/>
                      </a:endParaRP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  <a:hlinkClick r:id="rId5"/>
                      </a:endParaRPr>
                    </a:p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http://www.dou70.kirov.spb.ru/images/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ЛИЧНЫЕ_СТРАНИЦЫ/Козлова/Сказки_про_Масленицу_для_детей_5-7_лет.</a:t>
                      </a:r>
                      <a:r>
                        <a:rPr lang="en-US" sz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pdf</a:t>
                      </a:r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 раньше называлась Масленица? 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Какие традиции и обряды совершают в масленичную неделю? 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 можно отпраздновать Масленицу в детском саду? 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 как в твоём </a:t>
                      </a:r>
                      <a:r>
                        <a:rPr lang="ru-RU" sz="120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саду празднуют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праздник</a:t>
                      </a:r>
                      <a:r>
                        <a:rPr lang="ru-RU" sz="120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  <a:endParaRPr lang="ru-RU" sz="1200" kern="1200" baseline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200" kern="1200" baseline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Какая сказка понравилась тебе больше всего?Почему? </a:t>
                      </a:r>
                      <a:endParaRPr lang="ru-RU" sz="1200" i="1" kern="1200" baseline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200" kern="1200" baseline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Какие персонажи были в этой сказке? </a:t>
                      </a:r>
                    </a:p>
                    <a:p>
                      <a:r>
                        <a:rPr lang="ru-RU" sz="1200" kern="1200" baseline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13462475_17-p-fon-dlya-prezentatsii-pro-maslenitsu-20.jpg"/>
          <p:cNvPicPr>
            <a:picLocks noChangeAspect="1"/>
          </p:cNvPicPr>
          <p:nvPr/>
        </p:nvPicPr>
        <p:blipFill>
          <a:blip r:embed="rId2"/>
          <a:srcRect r="32594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094672" y="324433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	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285728"/>
            <a:ext cx="3098305" cy="954107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ШАГ 2. «Посмотрите!»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1644952608_22-almode-ru-p-simvoli-maslenitsi-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-142900"/>
            <a:ext cx="3000396" cy="28839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Прямоугольник 11"/>
          <p:cNvSpPr/>
          <p:nvPr/>
        </p:nvSpPr>
        <p:spPr>
          <a:xfrm>
            <a:off x="500034" y="1571612"/>
            <a:ext cx="27860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5750" algn="ctr">
              <a:spcAft>
                <a:spcPts val="0"/>
              </a:spcAft>
            </a:pPr>
            <a:endParaRPr lang="ru-RU" kern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5750" algn="ctr">
              <a:spcAft>
                <a:spcPts val="0"/>
              </a:spcAft>
            </a:pPr>
            <a:endParaRPr lang="ru-RU" kern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5750" algn="ctr">
              <a:spcAft>
                <a:spcPts val="0"/>
              </a:spcAft>
            </a:pPr>
            <a:endParaRPr lang="ru-RU" kern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720" y="1225689"/>
            <a:ext cx="335757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Просмотр 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видеоматериалов– это способ донести до ребенка важные мысли в метафоричной форме. Ребенку предоставляется возможность сформулировать собственный взгляд на многие жизненные аспекты. У ребенка развивается стремление к самостоятельному поиску ответов на возникающие вопросы, что является очень важным навыком для дальнейшей жизни. </a:t>
            </a:r>
            <a:r>
              <a:rPr lang="ru-RU" i="1" kern="5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Посмотрите </a:t>
            </a:r>
            <a:r>
              <a:rPr lang="ru-RU" i="1" kern="50" dirty="0" smtClean="0">
                <a:solidFill>
                  <a:srgbClr val="00206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вместе с ребенком </a:t>
            </a:r>
            <a:r>
              <a:rPr lang="ru-RU" i="1" kern="50" dirty="0" err="1" smtClean="0">
                <a:solidFill>
                  <a:srgbClr val="00206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мульфильмы</a:t>
            </a:r>
            <a:r>
              <a:rPr lang="ru-RU" i="1" kern="50" dirty="0" smtClean="0">
                <a:solidFill>
                  <a:srgbClr val="00206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,</a:t>
            </a:r>
            <a:r>
              <a:rPr lang="ru-RU" i="1" kern="5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увлекательные и познавательные видеоролики, </a:t>
            </a:r>
            <a:r>
              <a:rPr lang="ru-RU" i="1" kern="50" dirty="0" smtClean="0">
                <a:solidFill>
                  <a:srgbClr val="00206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посвященные </a:t>
            </a:r>
            <a:r>
              <a:rPr lang="ru-RU" i="1" kern="50" dirty="0" err="1" smtClean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Масленнице</a:t>
            </a:r>
            <a:r>
              <a:rPr lang="ru-RU" i="1" kern="50" dirty="0" smtClean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. </a:t>
            </a:r>
            <a:endParaRPr lang="ru-RU" sz="1600" i="1" kern="50" dirty="0" smtClean="0">
              <a:solidFill>
                <a:srgbClr val="FF0000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	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571868" y="2428868"/>
          <a:ext cx="5357817" cy="4049402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714512"/>
                <a:gridCol w="1643074"/>
                <a:gridCol w="2000231"/>
              </a:tblGrid>
              <a:tr h="10318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смотреть?</a:t>
                      </a:r>
                    </a:p>
                    <a:p>
                      <a:pPr algn="ctr"/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Где искать?</a:t>
                      </a:r>
                    </a:p>
                    <a:p>
                      <a:pPr algn="ctr"/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спросить и уточнить у ребёнка?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2682894">
                <a:tc>
                  <a:txBody>
                    <a:bodyPr/>
                    <a:lstStyle/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Анимационный сериал </a:t>
                      </a: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</a:t>
                      </a:r>
                      <a:r>
                        <a:rPr lang="ru-RU" sz="1200" kern="120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Смешарики</a:t>
                      </a:r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-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«Масленица»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Рассказ про Масленицу для детей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Мультфильм «</a:t>
                      </a:r>
                      <a:r>
                        <a:rPr lang="ru-RU" sz="1200" kern="120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Простоквашино</a:t>
                      </a:r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https://yandex.ru/video/preview/5748216210906255016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</a:p>
                    <a:p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https://yandex.ru/video/preview/11760385300140826830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https://yandex.ru/video/preview/574088770537533827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Символом чего является чучело? 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Куда исчез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Бараш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 спасся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Бараш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 чего делают чучело на Масленицу?</a:t>
                      </a:r>
                      <a:endParaRPr lang="ru-RU" sz="1200" i="1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 звали чучело? </a:t>
                      </a: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какой день недели провожали Масленицу? </a:t>
                      </a: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 кого самый вкусный рецепт приготовления блинов? </a:t>
                      </a: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Какие продукты необходимо положить в тесто для блинов? 	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13462475_17-p-fon-dlya-prezentatsii-pro-maslenitsu-20.jpg"/>
          <p:cNvPicPr>
            <a:picLocks noChangeAspect="1"/>
          </p:cNvPicPr>
          <p:nvPr/>
        </p:nvPicPr>
        <p:blipFill>
          <a:blip r:embed="rId2"/>
          <a:srcRect r="32594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094672" y="324433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	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285728"/>
            <a:ext cx="3098305" cy="954107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ШАГ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Послушайте!»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1644952608_22-almode-ru-p-simvoli-maslenitsi-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-142900"/>
            <a:ext cx="3000396" cy="28839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Прямоугольник 11"/>
          <p:cNvSpPr/>
          <p:nvPr/>
        </p:nvSpPr>
        <p:spPr>
          <a:xfrm>
            <a:off x="500034" y="1571612"/>
            <a:ext cx="27860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5750" algn="ctr">
              <a:spcAft>
                <a:spcPts val="0"/>
              </a:spcAft>
            </a:pPr>
            <a:endParaRPr lang="ru-RU" kern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5750" algn="ctr">
              <a:spcAft>
                <a:spcPts val="0"/>
              </a:spcAft>
            </a:pPr>
            <a:endParaRPr lang="ru-RU" kern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5750" algn="ctr">
              <a:spcAft>
                <a:spcPts val="0"/>
              </a:spcAft>
            </a:pPr>
            <a:endParaRPr lang="ru-RU" kern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720" y="1225689"/>
            <a:ext cx="3357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	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571868" y="2428868"/>
          <a:ext cx="5357817" cy="3714776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928826"/>
                <a:gridCol w="1428760"/>
                <a:gridCol w="2000231"/>
              </a:tblGrid>
              <a:tr h="10318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послушать?</a:t>
                      </a:r>
                    </a:p>
                    <a:p>
                      <a:pPr algn="ctr"/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Где искать?</a:t>
                      </a:r>
                    </a:p>
                    <a:p>
                      <a:pPr algn="ctr"/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спросить и уточнить у ребёнка?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26828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Песни про Масленицу</a:t>
                      </a:r>
                      <a:r>
                        <a:rPr lang="ru-RU" sz="1200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https://chudesenka.ru/load/pesni_o_maslenice/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</a:p>
                    <a:p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https://yandex.ru/video/preview/9786245537319331180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 ты думаешь, какая музыка прозвучала: праздничная, торжественная, нежная, ласковая, веселая? </a:t>
                      </a: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	</a:t>
                      </a:r>
                    </a:p>
                    <a:p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357158" y="1500174"/>
            <a:ext cx="30003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Слушание музыки развивает интерес, любовь к ней, расширяет музыкальный кругозор, повышает музыкальную восприимчивость детей, воспитывает зачатки музыкального вкуса. Задействуется слуховое восприятие, что дает возможность ребенку собрать новый образ воедино: услышал – увидел – сделал сам. </a:t>
            </a:r>
            <a:r>
              <a:rPr lang="ru-RU" dirty="0" smtClean="0"/>
              <a:t>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13462475_17-p-fon-dlya-prezentatsii-pro-maslenitsu-20.jpg"/>
          <p:cNvPicPr>
            <a:picLocks noChangeAspect="1"/>
          </p:cNvPicPr>
          <p:nvPr/>
        </p:nvPicPr>
        <p:blipFill>
          <a:blip r:embed="rId2"/>
          <a:srcRect r="32594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094672" y="324433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	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285728"/>
            <a:ext cx="3098305" cy="954107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ШАГ 4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Поиграйте!»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1644952608_22-almode-ru-p-simvoli-maslenitsi-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-142900"/>
            <a:ext cx="3000396" cy="28839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Прямоугольник 11"/>
          <p:cNvSpPr/>
          <p:nvPr/>
        </p:nvSpPr>
        <p:spPr>
          <a:xfrm>
            <a:off x="500034" y="1571612"/>
            <a:ext cx="27860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5750" algn="ctr">
              <a:spcAft>
                <a:spcPts val="0"/>
              </a:spcAft>
            </a:pPr>
            <a:endParaRPr lang="ru-RU" kern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5750" algn="ctr">
              <a:spcAft>
                <a:spcPts val="0"/>
              </a:spcAft>
            </a:pPr>
            <a:endParaRPr lang="ru-RU" kern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5750" algn="ctr">
              <a:spcAft>
                <a:spcPts val="0"/>
              </a:spcAft>
            </a:pPr>
            <a:endParaRPr lang="ru-RU" kern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720" y="1225689"/>
            <a:ext cx="3357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	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500430" y="1857364"/>
          <a:ext cx="5357817" cy="4780922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714512"/>
                <a:gridCol w="1643074"/>
                <a:gridCol w="2000231"/>
              </a:tblGrid>
              <a:tr h="10318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 что поиграть?</a:t>
                      </a:r>
                    </a:p>
                    <a:p>
                      <a:pPr algn="ctr"/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Где искать?</a:t>
                      </a:r>
                    </a:p>
                    <a:p>
                      <a:pPr algn="ctr"/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спросить и уточнить у ребёнка?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26828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Пословицы, поговорки, загадки, частушки про Масленицу 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Викторина «Ой, Масленица! Затейница!» </a:t>
                      </a:r>
                      <a:r>
                        <a:rPr lang="ru-RU" sz="1200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https://vk.com/wall-64154756_45783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  <a:hlinkClick r:id="rId5"/>
                      </a:endParaRPr>
                    </a:p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https://vk.com/wall163806643_1953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  <a:hlinkClick r:id="rId6"/>
                      </a:endParaRPr>
                    </a:p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https://infourok.ru/podborka-chastushek-na-maslenicu-dlya-detey-2609134.html</a:t>
                      </a:r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  <a:hlinkClick r:id="rId7"/>
                        </a:rPr>
                        <a:t>https://yandex.ru/video/preview/8047103206563382227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Чем отличаются пословицы и поговорки от загадок? </a:t>
                      </a: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 ты думаешь, что такое частушка? </a:t>
                      </a: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Какая частушка тебе понравилась больше всего? </a:t>
                      </a: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	</a:t>
                      </a: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 ты думаешь, что такое викторина? 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 ты думаешь, сколько вопросов должно быть в викторине, чтобы она была интереснее? 	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357158" y="1428736"/>
            <a:ext cx="31432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Мы </a:t>
            </a:r>
            <a:r>
              <a:rPr lang="ru-RU" i="1" dirty="0" smtClean="0">
                <a:solidFill>
                  <a:srgbClr val="002060"/>
                </a:solidFill>
              </a:rPr>
              <a:t>предлагаем Вам игры, которые развивают речь, память, 	 логическое мышление, воображение, мелкую моторику, а также, совершенствуют физические навыки. Вы очень весело проведете время со своим ребенком, все больше достигая цели данного образовательного маршрута. </a:t>
            </a:r>
            <a:r>
              <a:rPr lang="ru-RU" dirty="0" smtClean="0"/>
              <a:t>	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13462475_17-p-fon-dlya-prezentatsii-pro-maslenitsu-20.jpg"/>
          <p:cNvPicPr>
            <a:picLocks noChangeAspect="1"/>
          </p:cNvPicPr>
          <p:nvPr/>
        </p:nvPicPr>
        <p:blipFill>
          <a:blip r:embed="rId2"/>
          <a:srcRect r="32594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094672" y="324433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	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285728"/>
            <a:ext cx="3098305" cy="954107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ШАГ 4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Поиграйте!»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1644952608_22-almode-ru-p-simvoli-maslenitsi-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-142900"/>
            <a:ext cx="3000396" cy="28839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Прямоугольник 11"/>
          <p:cNvSpPr/>
          <p:nvPr/>
        </p:nvSpPr>
        <p:spPr>
          <a:xfrm>
            <a:off x="500034" y="1571612"/>
            <a:ext cx="27860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5750" algn="ctr">
              <a:spcAft>
                <a:spcPts val="0"/>
              </a:spcAft>
            </a:pPr>
            <a:endParaRPr lang="ru-RU" kern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5750" algn="ctr">
              <a:spcAft>
                <a:spcPts val="0"/>
              </a:spcAft>
            </a:pPr>
            <a:endParaRPr lang="ru-RU" kern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5750" algn="ctr">
              <a:spcAft>
                <a:spcPts val="0"/>
              </a:spcAft>
            </a:pPr>
            <a:endParaRPr lang="ru-RU" kern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720" y="1225689"/>
            <a:ext cx="3357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	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71472" y="2571744"/>
          <a:ext cx="8143933" cy="3766116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714644"/>
                <a:gridCol w="2388919"/>
                <a:gridCol w="3040370"/>
              </a:tblGrid>
              <a:tr h="7485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 что поиграть?</a:t>
                      </a:r>
                    </a:p>
                    <a:p>
                      <a:pPr algn="ctr"/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Где искать?</a:t>
                      </a:r>
                    </a:p>
                    <a:p>
                      <a:pPr algn="ctr"/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спросить и уточнить у ребёнка?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27518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Масленичные игры для детей 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Пальчиковая гимнастика 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https://nsportal.ru/detskiy-sad/zdorovyy-obraz-zhizni/2020/03/30/maslenichnye-igry-s-detmi-doshkolnogo-vozrasta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https://nsportal.ru/detskiy-sad/razvitie-rechi/2019/08/05/palchikovye-igry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https://yandex.ru/video/preview/6563820641807102165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Какая игра тебе понравилась больше всего? 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Почему? 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Для чего придумана эта игра? </a:t>
                      </a: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Известна ли тебе какая-нибудь еще пальчиковая гимнастика? 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Покажи… 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	</a:t>
                      </a: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13462475_17-p-fon-dlya-prezentatsii-pro-maslenitsu-20.jpg"/>
          <p:cNvPicPr>
            <a:picLocks noChangeAspect="1"/>
          </p:cNvPicPr>
          <p:nvPr/>
        </p:nvPicPr>
        <p:blipFill>
          <a:blip r:embed="rId2"/>
          <a:srcRect r="32594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094672" y="324433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	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285728"/>
            <a:ext cx="3429024" cy="954107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ШАГ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«Сделайте вместе!»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1644952608_22-almode-ru-p-simvoli-maslenitsi-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-142900"/>
            <a:ext cx="3000396" cy="28839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Прямоугольник 11"/>
          <p:cNvSpPr/>
          <p:nvPr/>
        </p:nvSpPr>
        <p:spPr>
          <a:xfrm>
            <a:off x="500034" y="1571612"/>
            <a:ext cx="27860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5750" algn="ctr">
              <a:spcAft>
                <a:spcPts val="0"/>
              </a:spcAft>
            </a:pPr>
            <a:endParaRPr lang="ru-RU" kern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5750" algn="ctr">
              <a:spcAft>
                <a:spcPts val="0"/>
              </a:spcAft>
            </a:pPr>
            <a:endParaRPr lang="ru-RU" kern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5750" algn="ctr">
              <a:spcAft>
                <a:spcPts val="0"/>
              </a:spcAft>
            </a:pPr>
            <a:endParaRPr lang="ru-RU" kern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720" y="1225689"/>
            <a:ext cx="3357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	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643306" y="1428736"/>
          <a:ext cx="5286411" cy="502920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621176"/>
                <a:gridCol w="1691662"/>
                <a:gridCol w="1973573"/>
              </a:tblGrid>
              <a:tr h="8676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сделать?</a:t>
                      </a:r>
                    </a:p>
                    <a:p>
                      <a:pPr algn="ctr"/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Где искать?</a:t>
                      </a:r>
                    </a:p>
                    <a:p>
                      <a:pPr algn="ctr"/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спросить и уточнить у ребёнка?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9187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Испечь блины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(Использовать можно свои ингредиенты для теста.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Обязательно проговорите с ребенком правила безопасности на кухне!)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Поделка на Масленицу </a:t>
                      </a:r>
                      <a:r>
                        <a:rPr lang="ru-RU" sz="1200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Мастер-класс по рисованию самовара поэтапно 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https://yandex.ru/video/preview/5579147716616599527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https://yandex.ru/video/preview/10498413710661811257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  <a:hlinkClick r:id="rId6"/>
                      </a:endParaRP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  <a:hlinkClick r:id="rId6"/>
                      </a:endParaRPr>
                    </a:p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https://www.maam.ru/detskijsad/master-klas-po-izgotovleniyu-loskutnoi-kukly-maslenicy.html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sz="12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  <a:hlinkClick r:id="rId7"/>
                        </a:rPr>
                        <a:t>https://dzen.ru/a/XkWWf4O9CQt-l_2g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Какие продукты мы положили в тесто для блинов? </a:t>
                      </a: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какой последовательности мы готовили? </a:t>
                      </a: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Символом чего является блин на Масленицу? </a:t>
                      </a: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endParaRPr lang="ru-RU" sz="120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 каких материалов мы изготовили куклу? </a:t>
                      </a: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Какое имя ты дашь изготовленной кукле? </a:t>
                      </a: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endParaRPr lang="ru-RU" sz="120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чего нужен Самовар? </a:t>
                      </a: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Какой предмет кухонной бытовой техники пришел на смену самовару? </a:t>
                      </a: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r>
                        <a:rPr lang="ru-RU" sz="12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85720" y="1500174"/>
            <a:ext cx="314327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solidFill>
                  <a:srgbClr val="002060"/>
                </a:solidFill>
              </a:rPr>
              <a:t>Увлекательным </a:t>
            </a:r>
            <a:r>
              <a:rPr lang="ru-RU" sz="1600" i="1" dirty="0" smtClean="0">
                <a:solidFill>
                  <a:srgbClr val="002060"/>
                </a:solidFill>
              </a:rPr>
              <a:t>и интересным занятие становится тогда, когда ребенок сам изъявляет желание что-то сделать, при этом, лучше запоминается </a:t>
            </a:r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информация</a:t>
            </a:r>
            <a:r>
              <a:rPr lang="ru-RU" sz="1600" i="1" dirty="0" smtClean="0">
                <a:solidFill>
                  <a:srgbClr val="002060"/>
                </a:solidFill>
              </a:rPr>
              <a:t> и самые незаметные, на первый взгляд, нюансы изучаемого материала. Пройдя по нижеследующим шагам, Ваш ребенок, наверняка, запомнит что самым главным атрибутом Масленицы являются блины, которые </a:t>
            </a:r>
            <a:r>
              <a:rPr lang="ru-RU" sz="1600" i="1" dirty="0" err="1" smtClean="0">
                <a:solidFill>
                  <a:srgbClr val="002060"/>
                </a:solidFill>
              </a:rPr>
              <a:t>свимволизируют</a:t>
            </a:r>
            <a:r>
              <a:rPr lang="ru-RU" sz="1600" i="1" dirty="0" smtClean="0">
                <a:solidFill>
                  <a:srgbClr val="002060"/>
                </a:solidFill>
              </a:rPr>
              <a:t> собой Солнце и приход весны. Тема солнца нашла отражение и в поделках на Масленицу для детей. Ну, и какая же Масленица без куклы – домашнего оберега? </a:t>
            </a:r>
            <a:r>
              <a:rPr lang="ru-RU" sz="1600" dirty="0" smtClean="0"/>
              <a:t>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</TotalTime>
  <Words>818</Words>
  <Application>Microsoft Office PowerPoint</Application>
  <PresentationFormat>Экран (4:3)</PresentationFormat>
  <Paragraphs>216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Заячий остров</dc:title>
  <dc:creator>Guest</dc:creator>
  <cp:lastModifiedBy>User</cp:lastModifiedBy>
  <cp:revision>114</cp:revision>
  <dcterms:created xsi:type="dcterms:W3CDTF">2011-04-21T14:37:15Z</dcterms:created>
  <dcterms:modified xsi:type="dcterms:W3CDTF">2023-11-07T08:35:19Z</dcterms:modified>
</cp:coreProperties>
</file>