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00FF00"/>
    <a:srgbClr val="1D7D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8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43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56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981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67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34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87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81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97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4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83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07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38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67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66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86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19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DEAAF4-DE14-452B-8D60-1584394FC31D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ABFAE6-222A-4D9F-BAB2-FC545D5FD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7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4;&#1091;&#1079;%20&#1101;&#1082;&#1089;&#1087;&#1077;&#1088;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andex.ru/video/preview/72557689271772969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gEatkjtfS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W-QjyqBw_a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3Vzw2GQb4A?si=GY8K4IJCJ1sxK97m" TargetMode="External"/><Relationship Id="rId2" Type="http://schemas.openxmlformats.org/officeDocument/2006/relationships/hyperlink" Target="https://www.youtube.com/watch?v=tXe2lffJoG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andex.ru/video/preview/341851947518053561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39674/9157e9d7-d23e-41bf-a626-0f8b18857e88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747" y="1763486"/>
            <a:ext cx="7515726" cy="3461658"/>
          </a:xfrm>
          <a:ln>
            <a:solidFill>
              <a:schemeClr val="bg1"/>
            </a:solidFill>
          </a:ln>
        </p:spPr>
        <p:txBody>
          <a:bodyPr>
            <a:prstTxWarp prst="textChevronInverted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cap="none" dirty="0" smtClean="0">
                <a:ln w="0"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Электронный, образовательный </a:t>
            </a:r>
            <a:r>
              <a:rPr lang="ru-RU" b="1" cap="none" dirty="0" smtClean="0">
                <a:ln w="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для детей 5-6 лет на тему</a:t>
            </a:r>
            <a:r>
              <a:rPr lang="ru-RU" b="1" cap="none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cap="none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«Цветные опыты и эксперименты»</a:t>
            </a:r>
            <a:endParaRPr lang="ru-RU" b="1" cap="none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70" y="5329646"/>
            <a:ext cx="227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Автор:  Биркли И.С.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муз эксп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6754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6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0953" y="622513"/>
            <a:ext cx="10363826" cy="5862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«эксперимент» </a:t>
            </a:r>
            <a:r>
              <a:rPr lang="ru-RU" dirty="0">
                <a:solidFill>
                  <a:srgbClr val="FF00FF"/>
                </a:solidFill>
                <a:latin typeface="Segoe Script" pitchFamily="34" charset="0"/>
              </a:rPr>
              <a:t>происходит от греческого слова «</a:t>
            </a:r>
            <a:r>
              <a:rPr lang="ru-RU" dirty="0" err="1">
                <a:solidFill>
                  <a:srgbClr val="FF00FF"/>
                </a:solidFill>
                <a:latin typeface="Segoe Script" pitchFamily="34" charset="0"/>
              </a:rPr>
              <a:t>экспериментум</a:t>
            </a:r>
            <a:r>
              <a:rPr lang="ru-RU" dirty="0">
                <a:solidFill>
                  <a:srgbClr val="FF00FF"/>
                </a:solidFill>
                <a:latin typeface="Segoe Script" pitchFamily="34" charset="0"/>
              </a:rPr>
              <a:t>», что переводится как «проба, опыт</a:t>
            </a:r>
            <a:r>
              <a:rPr lang="ru-RU" dirty="0" smtClean="0">
                <a:solidFill>
                  <a:srgbClr val="FF00FF"/>
                </a:solidFill>
                <a:latin typeface="Segoe Script" pitchFamily="34" charset="0"/>
              </a:rPr>
              <a:t>».</a:t>
            </a:r>
          </a:p>
          <a:p>
            <a:pPr>
              <a:buNone/>
            </a:pPr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Экспериментирование </a:t>
            </a:r>
            <a:r>
              <a:rPr lang="ru-RU" b="1" dirty="0">
                <a:solidFill>
                  <a:srgbClr val="00FF00"/>
                </a:solidFill>
                <a:latin typeface="Segoe Script" pitchFamily="34" charset="0"/>
              </a:rPr>
              <a:t> — это эффективная деятельность, направленная на развитие познавательной активности дошкольников</a:t>
            </a:r>
            <a:r>
              <a:rPr lang="ru-RU" b="1" dirty="0" smtClean="0">
                <a:solidFill>
                  <a:srgbClr val="00FF00"/>
                </a:solidFill>
                <a:latin typeface="Segoe Script" pitchFamily="34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Эксперимент…- </a:t>
            </a:r>
            <a:r>
              <a:rPr lang="ru-RU" b="1" dirty="0">
                <a:solidFill>
                  <a:srgbClr val="FF3300"/>
                </a:solidFill>
                <a:latin typeface="Segoe Script" pitchFamily="34" charset="0"/>
              </a:rPr>
              <a:t>планомерное проведение наблюдения. Тем самым человек создаёт возможность наблюдений, на основе которых складывается его знание о закономерностях в наблюдаемом явлении» («Краткая </a:t>
            </a:r>
            <a:r>
              <a:rPr lang="ru-RU" b="1" dirty="0" smtClean="0">
                <a:solidFill>
                  <a:srgbClr val="FF3300"/>
                </a:solidFill>
                <a:latin typeface="Segoe Script" pitchFamily="34" charset="0"/>
              </a:rPr>
              <a:t>философская энциклопедия</a:t>
            </a:r>
            <a:r>
              <a:rPr lang="ru-RU" b="1" dirty="0">
                <a:solidFill>
                  <a:srgbClr val="FF3300"/>
                </a:solidFill>
                <a:latin typeface="Segoe Script" pitchFamily="34" charset="0"/>
              </a:rPr>
              <a:t>» 1994).</a:t>
            </a:r>
          </a:p>
          <a:p>
            <a:pPr marL="1143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marL="1143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Эксперимент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… -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чувственно-предметная деятельность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в 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науке; в более узком смысле слова – 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опыт,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воспроизведение 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объекта 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познания,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проверка 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гипотез и т.п.». («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Советский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  энциклопедический 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словарь», 1987).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  <p:pic>
        <p:nvPicPr>
          <p:cNvPr id="3074" name="Picture 2" descr="http://www.nsmu.ru/student/pr_education/int_shool/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32"/>
          <a:stretch/>
        </p:blipFill>
        <p:spPr bwMode="auto">
          <a:xfrm>
            <a:off x="9627325" y="5133703"/>
            <a:ext cx="2564673" cy="15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678740" y="-1"/>
            <a:ext cx="3220872" cy="71845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6260" y="6322423"/>
            <a:ext cx="5873283" cy="5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2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228" y="156411"/>
            <a:ext cx="5077951" cy="75799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1920" y="1310375"/>
            <a:ext cx="10141246" cy="30003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FF"/>
                </a:solidFill>
                <a:latin typeface="Segoe Script" pitchFamily="34" charset="0"/>
              </a:rPr>
              <a:t>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FF"/>
                </a:solidFill>
                <a:latin typeface="Segoe Script" pitchFamily="34" charset="0"/>
              </a:rPr>
              <a:t>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Уважаемые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родители, предлагаем вашему вниманию электронный образовательный маршрут на тему «Опыты и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эксперименты». </a:t>
            </a:r>
          </a:p>
          <a:p>
            <a:pPr>
              <a:buNone/>
            </a:pPr>
            <a:endParaRPr lang="ru-RU" sz="1400" b="1" dirty="0" smtClean="0">
              <a:solidFill>
                <a:schemeClr val="accent6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Который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не только расширит кругозор Вашего ребенка, но и даст возможность провести время с пользой! </a:t>
            </a:r>
            <a:endParaRPr lang="ru-RU" sz="1800" b="1" dirty="0" smtClean="0">
              <a:solidFill>
                <a:schemeClr val="accent6"/>
              </a:solidFill>
              <a:latin typeface="Segoe Script" pitchFamily="34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accent6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Для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вашего удобства мы разделили маршрут на части. Каждый день вам будет предложено пройти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новые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 </a:t>
            </a:r>
            <a:r>
              <a:rPr lang="ru-RU" sz="1800" b="1" dirty="0" smtClean="0">
                <a:solidFill>
                  <a:schemeClr val="accent6"/>
                </a:solidFill>
                <a:latin typeface="Segoe Script" pitchFamily="34" charset="0"/>
              </a:rPr>
              <a:t>задания по маршруту совместно с детьми.</a:t>
            </a:r>
          </a:p>
          <a:p>
            <a:endParaRPr lang="ru-RU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nsmu.ru/student/pr_education/int_shool/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32"/>
          <a:stretch/>
        </p:blipFill>
        <p:spPr bwMode="auto">
          <a:xfrm>
            <a:off x="0" y="0"/>
            <a:ext cx="4070809" cy="16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2059" y="2377440"/>
            <a:ext cx="5314904" cy="624341"/>
          </a:xfrm>
          <a:prstGeom prst="rect">
            <a:avLst/>
          </a:prstGeom>
          <a:noFill/>
        </p:spPr>
      </p:pic>
      <p:pic>
        <p:nvPicPr>
          <p:cNvPr id="10" name="Рисунок 9" descr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4291" y="3448595"/>
            <a:ext cx="3629298" cy="340940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3840" y="5630092"/>
            <a:ext cx="6163990" cy="1051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7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0" y="770021"/>
            <a:ext cx="9228221" cy="60879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FF"/>
                </a:solidFill>
                <a:latin typeface="Segoe Script" pitchFamily="34" charset="0"/>
              </a:rPr>
              <a:t>ДЕНЬ 1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Домашняя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Лава Лампа - забавный и интересный химический эксперимент для детей и взрослых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Пройдите по ссылке и ознакомьтесь с порядком проведения опыта. Повторите опыт вместе со своим ребенком.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Segoe Script" pitchFamily="34" charset="0"/>
              </a:rPr>
              <a:t>  </a:t>
            </a:r>
            <a:r>
              <a:rPr lang="en-US" b="1" u="sng" dirty="0" smtClean="0">
                <a:solidFill>
                  <a:srgbClr val="FF0000"/>
                </a:solidFill>
                <a:latin typeface="Segoe Script" pitchFamily="34" charset="0"/>
                <a:hlinkClick r:id="rId2"/>
              </a:rPr>
              <a:t>https://yandex.ru/video/preview/7255768927177296955</a:t>
            </a:r>
            <a:endParaRPr lang="ru-RU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 Вывод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: вода и масло не смешиваются между собой, так как плотность воды больше чем плотность масла. (вода тяжелее масла)</a:t>
            </a:r>
          </a:p>
          <a:p>
            <a:pPr marL="0" indent="0">
              <a:buNone/>
            </a:pPr>
            <a:endParaRPr lang="ru-RU" sz="1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9911" y="0"/>
            <a:ext cx="5314904" cy="624341"/>
          </a:xfrm>
          <a:prstGeom prst="rect">
            <a:avLst/>
          </a:prstGeom>
          <a:noFill/>
        </p:spPr>
      </p:pic>
      <p:pic>
        <p:nvPicPr>
          <p:cNvPr id="7" name="Рисунок 6" descr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3920" y="923925"/>
            <a:ext cx="3688080" cy="593407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035041"/>
            <a:ext cx="5314904" cy="82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31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64695" y="909256"/>
            <a:ext cx="11393905" cy="5346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1D7D07"/>
                </a:solidFill>
                <a:latin typeface="Segoe Script" pitchFamily="34" charset="0"/>
              </a:rPr>
              <a:t>                                                      </a:t>
            </a:r>
            <a:r>
              <a:rPr lang="ru-RU" sz="3600" b="1" dirty="0" smtClean="0">
                <a:solidFill>
                  <a:srgbClr val="FF00FF"/>
                </a:solidFill>
                <a:latin typeface="Segoe Script" pitchFamily="34" charset="0"/>
              </a:rPr>
              <a:t>ДЕНЬ </a:t>
            </a:r>
            <a:r>
              <a:rPr lang="ru-RU" sz="3600" b="1" dirty="0" smtClean="0">
                <a:solidFill>
                  <a:srgbClr val="FF00FF"/>
                </a:solidFill>
                <a:latin typeface="Segoe Script" pitchFamily="34" charset="0"/>
              </a:rPr>
              <a:t>2</a:t>
            </a:r>
          </a:p>
          <a:p>
            <a:pPr>
              <a:buNone/>
            </a:pPr>
            <a:r>
              <a:rPr lang="ru-RU" dirty="0" smtClean="0">
                <a:solidFill>
                  <a:srgbClr val="1D7D07"/>
                </a:solidFill>
                <a:latin typeface="Segoe Script" pitchFamily="34" charset="0"/>
              </a:rPr>
              <a:t>Определите, чем искусственный снег отличается от настоящего.</a:t>
            </a:r>
          </a:p>
          <a:p>
            <a:pPr>
              <a:buNone/>
            </a:pPr>
            <a:r>
              <a:rPr lang="en-US" dirty="0" smtClean="0">
                <a:solidFill>
                  <a:srgbClr val="1D7D07"/>
                </a:solidFill>
                <a:latin typeface="Segoe Script" pitchFamily="34" charset="0"/>
                <a:hlinkClick r:id="rId2"/>
              </a:rPr>
              <a:t>https://www.youtube.com/watch?v=vgEatkjtfSE</a:t>
            </a:r>
            <a:endParaRPr lang="ru-RU" dirty="0" smtClean="0">
              <a:solidFill>
                <a:srgbClr val="1D7D07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1D7D07"/>
                </a:solidFill>
                <a:latin typeface="Segoe Script" pitchFamily="34" charset="0"/>
              </a:rPr>
              <a:t>Подробно </a:t>
            </a:r>
            <a:r>
              <a:rPr lang="ru-RU" dirty="0" smtClean="0">
                <a:solidFill>
                  <a:srgbClr val="1D7D07"/>
                </a:solidFill>
                <a:latin typeface="Segoe Script" pitchFamily="34" charset="0"/>
              </a:rPr>
              <a:t>опишите и сравните свойства полученного снега.</a:t>
            </a:r>
          </a:p>
          <a:p>
            <a:pPr>
              <a:buNone/>
            </a:pPr>
            <a:endParaRPr lang="ru-RU" dirty="0">
              <a:solidFill>
                <a:srgbClr val="1D7D07"/>
              </a:solidFill>
              <a:latin typeface="Segoe Script" pitchFamily="34" charset="0"/>
            </a:endParaRPr>
          </a:p>
        </p:txBody>
      </p:sp>
      <p:pic>
        <p:nvPicPr>
          <p:cNvPr id="4" name="Picture 2" descr="http://www.nsmu.ru/student/pr_education/int_shool/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32"/>
          <a:stretch/>
        </p:blipFill>
        <p:spPr bwMode="auto">
          <a:xfrm>
            <a:off x="7798527" y="3892731"/>
            <a:ext cx="4339426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46" y="4458652"/>
            <a:ext cx="4402183" cy="215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3420" y="1"/>
            <a:ext cx="5314904" cy="100316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49089" y="1"/>
            <a:ext cx="5314904" cy="95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66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0343" y="1233502"/>
            <a:ext cx="9901645" cy="340381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FF00"/>
                </a:solidFill>
                <a:latin typeface="Segoe Script" pitchFamily="34" charset="0"/>
              </a:rPr>
              <a:t>ДЕНЬ </a:t>
            </a:r>
            <a:r>
              <a:rPr lang="ru-RU" b="1" u="sng" dirty="0" smtClean="0">
                <a:solidFill>
                  <a:srgbClr val="00FF00"/>
                </a:solidFill>
                <a:latin typeface="Segoe Script" pitchFamily="34" charset="0"/>
              </a:rPr>
              <a:t>3</a:t>
            </a:r>
            <a:r>
              <a:rPr lang="ru-RU" sz="2400" b="1" dirty="0" smtClean="0">
                <a:latin typeface="Segoe Script" pitchFamily="34" charset="0"/>
              </a:rPr>
              <a:t/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/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  <a:t>Этот опыт покажет, как вода движется по стеблям растений и как она попадает в листья</a:t>
            </a:r>
            <a: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  <a:t>.</a:t>
            </a:r>
            <a:b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</a:br>
            <a: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  <a:t/>
            </a:r>
            <a:b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</a:br>
            <a:r>
              <a:rPr lang="en-US" sz="2400" dirty="0" smtClean="0">
                <a:solidFill>
                  <a:srgbClr val="FF00FF"/>
                </a:solidFill>
                <a:latin typeface="Segoe Script" pitchFamily="34" charset="0"/>
                <a:hlinkClick r:id="rId2"/>
              </a:rPr>
              <a:t>https://www.youtube.com/watch?v=W-QjyqBw_aA</a:t>
            </a:r>
            <a: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  <a:t/>
            </a:r>
            <a:b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</a:br>
            <a: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  <a:t> </a:t>
            </a:r>
            <a:b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FF00FF"/>
                </a:solidFill>
                <a:latin typeface="Segoe Script" pitchFamily="34" charset="0"/>
              </a:rPr>
              <a:t>Вывод: </a:t>
            </a:r>
            <a: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  <a:t>листья капусты окрасились в цвета пищевого красителя, значит, вода движется по растениям.</a:t>
            </a:r>
            <a:br>
              <a:rPr lang="ru-RU" sz="2400" dirty="0" smtClean="0">
                <a:solidFill>
                  <a:srgbClr val="FF00FF"/>
                </a:solidFill>
                <a:latin typeface="Segoe Script" pitchFamily="34" charset="0"/>
              </a:rPr>
            </a:br>
            <a:endParaRPr lang="ru-RU" sz="2400" cap="none" dirty="0">
              <a:solidFill>
                <a:srgbClr val="FF00FF"/>
              </a:solidFill>
              <a:latin typeface="Segoe Script" pitchFamily="34" charset="0"/>
            </a:endParaRPr>
          </a:p>
        </p:txBody>
      </p:sp>
      <p:pic>
        <p:nvPicPr>
          <p:cNvPr id="7" name="Рисунок 6" descr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8674"/>
            <a:ext cx="4114800" cy="276932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5306" y="0"/>
            <a:ext cx="5314904" cy="95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05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5810" y="180474"/>
            <a:ext cx="6087979" cy="4451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48916" y="1347537"/>
            <a:ext cx="11093116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FF00FF"/>
                </a:solidFill>
                <a:latin typeface="Segoe Script" pitchFamily="34" charset="0"/>
              </a:rPr>
              <a:t>ДЕНЬ 4</a:t>
            </a:r>
            <a:endParaRPr lang="ru-RU" sz="3200" u="sng" dirty="0" smtClean="0">
              <a:solidFill>
                <a:srgbClr val="FF00FF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  <a:latin typeface="Segoe Script" pitchFamily="34" charset="0"/>
              </a:rPr>
              <a:t>Дать </a:t>
            </a:r>
            <a:r>
              <a:rPr lang="ru-RU" b="1" dirty="0" smtClean="0">
                <a:solidFill>
                  <a:srgbClr val="FF3300"/>
                </a:solidFill>
                <a:latin typeface="Segoe Script" pitchFamily="34" charset="0"/>
              </a:rPr>
              <a:t>ребенку </a:t>
            </a:r>
            <a:r>
              <a:rPr lang="ru-RU" b="1" dirty="0" smtClean="0">
                <a:solidFill>
                  <a:srgbClr val="FF3300"/>
                </a:solidFill>
                <a:latin typeface="Segoe Script" pitchFamily="34" charset="0"/>
              </a:rPr>
              <a:t>элементарные преставления о природном явлении – вулкан</a:t>
            </a:r>
            <a:r>
              <a:rPr lang="ru-RU" b="1" dirty="0" smtClean="0">
                <a:solidFill>
                  <a:srgbClr val="FF3300"/>
                </a:solidFill>
                <a:latin typeface="Segoe Script" pitchFamily="34" charset="0"/>
              </a:rPr>
              <a:t>. И попробовать сделать «Вулкан» в домашних условиях.</a:t>
            </a:r>
            <a:endParaRPr lang="ru-RU" b="1" dirty="0" smtClean="0">
              <a:solidFill>
                <a:srgbClr val="FF3300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FF3300"/>
                </a:solidFill>
                <a:latin typeface="Segoe Script" pitchFamily="34" charset="0"/>
                <a:hlinkClick r:id="rId2"/>
              </a:rPr>
              <a:t> </a:t>
            </a:r>
            <a:r>
              <a:rPr lang="en-US" b="1" u="sng" dirty="0" smtClean="0">
                <a:solidFill>
                  <a:srgbClr val="FF3300"/>
                </a:solidFill>
                <a:latin typeface="Segoe Script" pitchFamily="34" charset="0"/>
                <a:hlinkClick r:id="rId2"/>
              </a:rPr>
              <a:t>https://www.youtube.com/watch?v=tXe2lffJoGs</a:t>
            </a:r>
            <a:endParaRPr lang="ru-RU" b="1" dirty="0" smtClean="0">
              <a:solidFill>
                <a:srgbClr val="FF3300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b="1" i="1" u="sng" dirty="0" smtClean="0">
                <a:latin typeface="Segoe Script" pitchFamily="34" charset="0"/>
                <a:cs typeface="Arial" panose="020B0604020202020204" pitchFamily="34" charset="0"/>
                <a:hlinkClick r:id="rId3"/>
              </a:rPr>
              <a:t>https://youtu.be/U3Vzw2GQb4A?si=GY8K4IJCJ1sxK97m</a:t>
            </a:r>
            <a:endParaRPr lang="ru-RU" b="1" i="1" u="sng" dirty="0">
              <a:latin typeface="Segoe Script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nsmu.ru/student/pr_education/int_shool/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32"/>
          <a:stretch/>
        </p:blipFill>
        <p:spPr bwMode="auto">
          <a:xfrm>
            <a:off x="8830491" y="3122024"/>
            <a:ext cx="3133099" cy="35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7096" y="0"/>
            <a:ext cx="5314904" cy="1003164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" y="4898571"/>
            <a:ext cx="6818811" cy="1959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1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252663" y="1287379"/>
            <a:ext cx="11502189" cy="54262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ДЕНЬ 5 </a:t>
            </a:r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  <a:p>
            <a:pPr algn="ctr">
              <a:buNone/>
            </a:pPr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Segoe Script" pitchFamily="34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Segoe Script" pitchFamily="34" charset="0"/>
              </a:rPr>
              <a:t>Этот </a:t>
            </a:r>
            <a:r>
              <a:rPr lang="ru-RU" sz="2400" b="1" dirty="0" smtClean="0">
                <a:solidFill>
                  <a:srgbClr val="FF00FF"/>
                </a:solidFill>
                <a:latin typeface="Segoe Script" pitchFamily="34" charset="0"/>
              </a:rPr>
              <a:t>опыт (эксперимент) достаточно легкий и детей он неизменно приводит в восторг, и они готовы его повторять вновь и вновь! Наглядно показать взаимодействие щелочи с кислотой (реакцию нейтрализации).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Segoe Script" pitchFamily="34" charset="0"/>
                <a:hlinkClick r:id="rId2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Segoe Script" pitchFamily="34" charset="0"/>
                <a:hlinkClick r:id="rId2"/>
              </a:rPr>
              <a:t>https://yandex.ru/video/preview/3418519475180535611</a:t>
            </a:r>
            <a:endParaRPr lang="ru-RU" sz="2400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298" y="0"/>
            <a:ext cx="2586446" cy="265175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" y="5290456"/>
            <a:ext cx="6818811" cy="1567543"/>
          </a:xfrm>
          <a:prstGeom prst="rect">
            <a:avLst/>
          </a:prstGeom>
          <a:noFill/>
        </p:spPr>
      </p:pic>
      <p:pic>
        <p:nvPicPr>
          <p:cNvPr id="13" name="Рисунок 12" descr="image-19-01-24-05-06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74" y="209006"/>
            <a:ext cx="4306388" cy="1959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1815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5325" y="1491433"/>
            <a:ext cx="10888580" cy="2671494"/>
          </a:xfrm>
        </p:spPr>
        <p:txBody>
          <a:bodyPr>
            <a:noAutofit/>
          </a:bodyPr>
          <a:lstStyle/>
          <a:p>
            <a:pPr marL="0" indent="0">
              <a:buClr>
                <a:prstClr val="black"/>
              </a:buClr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Уважаемые родители, мы с Вами увидели и узнали только самую малую часть из того, чем можно заинтересовать ребенка, играя с ним дома и развивая его.</a:t>
            </a:r>
          </a:p>
          <a:p>
            <a:pPr marL="0" lvl="0" indent="0">
              <a:buClr>
                <a:prstClr val="black"/>
              </a:buClr>
              <a:buNone/>
            </a:pPr>
            <a:endParaRPr lang="ru-RU" sz="3200" b="1" cap="none" dirty="0">
              <a:solidFill>
                <a:schemeClr val="accent6">
                  <a:lumMod val="75000"/>
                </a:schemeClr>
              </a:solidFill>
              <a:latin typeface="Segoe Script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949" y="4262846"/>
            <a:ext cx="223374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9498" y="3892732"/>
            <a:ext cx="2586446" cy="265175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87383"/>
            <a:ext cx="5314904" cy="1003164"/>
          </a:xfrm>
          <a:prstGeom prst="rect">
            <a:avLst/>
          </a:prstGeom>
          <a:noFill/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846" y="195943"/>
            <a:ext cx="1771650" cy="131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100354"/>
            <a:ext cx="5314904" cy="7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02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330</TotalTime>
  <Words>286</Words>
  <Application>Microsoft Office PowerPoint</Application>
  <PresentationFormat>Произвольный</PresentationFormat>
  <Paragraphs>38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Электронный, образовательный маршрут для детей 5-6 лет на тему: «Цветные опыты и эксперименты»</vt:lpstr>
      <vt:lpstr>Слайд 2</vt:lpstr>
      <vt:lpstr>Слайд 3</vt:lpstr>
      <vt:lpstr>Слайд 4</vt:lpstr>
      <vt:lpstr>Слайд 5</vt:lpstr>
      <vt:lpstr>ДЕНЬ 3  Этот опыт покажет, как вода движется по стеблям растений и как она попадает в листья.  https://www.youtube.com/watch?v=W-QjyqBw_aA   Вывод: листья капусты окрасились в цвета пищевого красителя, значит, вода движется по растениям. </vt:lpstr>
      <vt:lpstr>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Опыты с детьми  в домашних условиях.</dc:title>
  <dc:creator>Пользователь</dc:creator>
  <cp:lastModifiedBy>RePack by Diakov</cp:lastModifiedBy>
  <cp:revision>21</cp:revision>
  <dcterms:created xsi:type="dcterms:W3CDTF">2020-04-10T09:27:06Z</dcterms:created>
  <dcterms:modified xsi:type="dcterms:W3CDTF">2024-10-19T12:54:11Z</dcterms:modified>
</cp:coreProperties>
</file>